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33"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75" d="100"/>
          <a:sy n="75" d="100"/>
        </p:scale>
        <p:origin x="-720" y="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DBECC9-41BD-4D5B-9E14-22B5700D36E2}" type="doc">
      <dgm:prSet loTypeId="urn:microsoft.com/office/officeart/2005/8/layout/process5" loCatId="process" qsTypeId="urn:microsoft.com/office/officeart/2005/8/quickstyle/3d1" qsCatId="3D" csTypeId="urn:microsoft.com/office/officeart/2005/8/colors/accent1_2" csCatId="accent1" phldr="1"/>
      <dgm:spPr/>
    </dgm:pt>
    <dgm:pt modelId="{B7FD9498-6B84-41D5-96D3-3FB81DE0BA25}">
      <dgm:prSet phldrT="[Text]"/>
      <dgm:spPr/>
      <dgm:t>
        <a:bodyPr/>
        <a:lstStyle/>
        <a:p>
          <a:r>
            <a:rPr lang="en-GB"/>
            <a:t>Make request to SpaceX API</a:t>
          </a:r>
        </a:p>
      </dgm:t>
    </dgm:pt>
    <dgm:pt modelId="{BF5E2E70-8EA3-41A8-B621-17B5FC2D5490}" type="parTrans" cxnId="{34F9415A-619F-4ABB-B4AC-B1A38CF20E11}">
      <dgm:prSet/>
      <dgm:spPr/>
      <dgm:t>
        <a:bodyPr/>
        <a:lstStyle/>
        <a:p>
          <a:endParaRPr lang="en-GB"/>
        </a:p>
      </dgm:t>
    </dgm:pt>
    <dgm:pt modelId="{71641815-827E-47AF-9A01-4F22F7CB8631}" type="sibTrans" cxnId="{34F9415A-619F-4ABB-B4AC-B1A38CF20E11}">
      <dgm:prSet/>
      <dgm:spPr/>
      <dgm:t>
        <a:bodyPr/>
        <a:lstStyle/>
        <a:p>
          <a:endParaRPr lang="en-GB"/>
        </a:p>
      </dgm:t>
    </dgm:pt>
    <dgm:pt modelId="{8FD36DCB-3D4E-4458-B10D-FAA765C0E548}">
      <dgm:prSet phldrT="[Text]"/>
      <dgm:spPr/>
      <dgm:t>
        <a:bodyPr/>
        <a:lstStyle/>
        <a:p>
          <a:r>
            <a:rPr lang="en-GB" b="0" i="0"/>
            <a:t>Decode the response content as a Json</a:t>
          </a:r>
          <a:endParaRPr lang="en-GB"/>
        </a:p>
      </dgm:t>
    </dgm:pt>
    <dgm:pt modelId="{438F9111-6ECE-4DAA-B271-B1A621182DA2}" type="parTrans" cxnId="{12760416-1F46-4351-ABAD-08272784313E}">
      <dgm:prSet/>
      <dgm:spPr/>
      <dgm:t>
        <a:bodyPr/>
        <a:lstStyle/>
        <a:p>
          <a:endParaRPr lang="en-GB"/>
        </a:p>
      </dgm:t>
    </dgm:pt>
    <dgm:pt modelId="{AE58A237-670B-4654-BABA-5B493A9E7077}" type="sibTrans" cxnId="{12760416-1F46-4351-ABAD-08272784313E}">
      <dgm:prSet/>
      <dgm:spPr/>
      <dgm:t>
        <a:bodyPr/>
        <a:lstStyle/>
        <a:p>
          <a:endParaRPr lang="en-GB"/>
        </a:p>
      </dgm:t>
    </dgm:pt>
    <dgm:pt modelId="{4F91EAF8-E374-4D73-B19A-407FA8751FE2}">
      <dgm:prSet phldrT="[Text]"/>
      <dgm:spPr/>
      <dgm:t>
        <a:bodyPr/>
        <a:lstStyle/>
        <a:p>
          <a:r>
            <a:rPr lang="en-GB"/>
            <a:t>Turn Json into pandas data frame</a:t>
          </a:r>
        </a:p>
      </dgm:t>
    </dgm:pt>
    <dgm:pt modelId="{0A9E4439-8890-4DD3-A180-D4C15F8DB9AF}" type="parTrans" cxnId="{15826639-3709-4551-B617-F5BBA6D48D9E}">
      <dgm:prSet/>
      <dgm:spPr/>
      <dgm:t>
        <a:bodyPr/>
        <a:lstStyle/>
        <a:p>
          <a:endParaRPr lang="en-GB"/>
        </a:p>
      </dgm:t>
    </dgm:pt>
    <dgm:pt modelId="{7C6BCBC7-769E-4319-8515-34898F016BA7}" type="sibTrans" cxnId="{15826639-3709-4551-B617-F5BBA6D48D9E}">
      <dgm:prSet/>
      <dgm:spPr/>
      <dgm:t>
        <a:bodyPr/>
        <a:lstStyle/>
        <a:p>
          <a:endParaRPr lang="en-GB"/>
        </a:p>
      </dgm:t>
    </dgm:pt>
    <dgm:pt modelId="{7D6306CE-E10D-4440-BA16-D59087C64B76}">
      <dgm:prSet phldrT="[Text]"/>
      <dgm:spPr/>
      <dgm:t>
        <a:bodyPr/>
        <a:lstStyle/>
        <a:p>
          <a:r>
            <a:rPr lang="en-GB" b="0" i="0"/>
            <a:t>Use the API again to get information about the launches using the IDs given for each launch</a:t>
          </a:r>
          <a:endParaRPr lang="en-GB"/>
        </a:p>
      </dgm:t>
    </dgm:pt>
    <dgm:pt modelId="{6FA7FEAF-AD05-4926-AA86-63CF2CC8BFCB}" type="parTrans" cxnId="{824AF0FA-DE9A-4A5C-9241-A2FAB114AFF9}">
      <dgm:prSet/>
      <dgm:spPr/>
      <dgm:t>
        <a:bodyPr/>
        <a:lstStyle/>
        <a:p>
          <a:endParaRPr lang="en-GB"/>
        </a:p>
      </dgm:t>
    </dgm:pt>
    <dgm:pt modelId="{736870CC-EA84-4C3D-8681-DB3203657317}" type="sibTrans" cxnId="{824AF0FA-DE9A-4A5C-9241-A2FAB114AFF9}">
      <dgm:prSet/>
      <dgm:spPr/>
      <dgm:t>
        <a:bodyPr/>
        <a:lstStyle/>
        <a:p>
          <a:endParaRPr lang="en-GB"/>
        </a:p>
      </dgm:t>
    </dgm:pt>
    <dgm:pt modelId="{265245B6-638D-4BC5-9D75-9F151E5DA3C1}">
      <dgm:prSet phldrT="[Text]" custT="1"/>
      <dgm:spPr/>
      <dgm:t>
        <a:bodyPr/>
        <a:lstStyle/>
        <a:p>
          <a:r>
            <a:rPr lang="en-GB" sz="900" b="0" i="0"/>
            <a:t>Construct our dataset using the data we have obtained</a:t>
          </a:r>
          <a:endParaRPr lang="en-GB" sz="900"/>
        </a:p>
      </dgm:t>
    </dgm:pt>
    <dgm:pt modelId="{9832ACC8-E68C-47B6-BFA3-62862AF90D7A}" type="parTrans" cxnId="{B90130D2-F7EB-44C6-9914-F0C985EF8475}">
      <dgm:prSet/>
      <dgm:spPr/>
      <dgm:t>
        <a:bodyPr/>
        <a:lstStyle/>
        <a:p>
          <a:endParaRPr lang="en-GB"/>
        </a:p>
      </dgm:t>
    </dgm:pt>
    <dgm:pt modelId="{8E07C4AC-1F2F-4FCB-9CA2-45814893369D}" type="sibTrans" cxnId="{B90130D2-F7EB-44C6-9914-F0C985EF8475}">
      <dgm:prSet/>
      <dgm:spPr/>
      <dgm:t>
        <a:bodyPr/>
        <a:lstStyle/>
        <a:p>
          <a:endParaRPr lang="en-GB"/>
        </a:p>
      </dgm:t>
    </dgm:pt>
    <dgm:pt modelId="{E20CE18F-951E-41E3-92C6-85EF780F4DF0}">
      <dgm:prSet phldrT="[Text]" custT="1"/>
      <dgm:spPr/>
      <dgm:t>
        <a:bodyPr/>
        <a:lstStyle/>
        <a:p>
          <a:r>
            <a:rPr lang="en-GB" sz="900" b="1" i="0"/>
            <a:t>Filter the dataframe to only include Falcon 9 launches</a:t>
          </a:r>
          <a:endParaRPr lang="en-GB" sz="900"/>
        </a:p>
      </dgm:t>
    </dgm:pt>
    <dgm:pt modelId="{37C485CF-C96E-49B5-B4C8-614C6BED718D}" type="parTrans" cxnId="{595242F9-5465-4A65-8F5A-485F1E894543}">
      <dgm:prSet/>
      <dgm:spPr/>
      <dgm:t>
        <a:bodyPr/>
        <a:lstStyle/>
        <a:p>
          <a:endParaRPr lang="en-GB"/>
        </a:p>
      </dgm:t>
    </dgm:pt>
    <dgm:pt modelId="{CA7F0124-705F-46C8-AD62-2017D2911A93}" type="sibTrans" cxnId="{595242F9-5465-4A65-8F5A-485F1E894543}">
      <dgm:prSet/>
      <dgm:spPr/>
      <dgm:t>
        <a:bodyPr/>
        <a:lstStyle/>
        <a:p>
          <a:endParaRPr lang="en-GB"/>
        </a:p>
      </dgm:t>
    </dgm:pt>
    <dgm:pt modelId="{D19F3C61-F7CC-4243-9FC4-08DC6AD87557}">
      <dgm:prSet phldrT="[Text]" custT="1"/>
      <dgm:spPr/>
      <dgm:t>
        <a:bodyPr/>
        <a:lstStyle/>
        <a:p>
          <a:r>
            <a:rPr lang="en-GB" sz="900"/>
            <a:t>Replace null values in the data with the mean that was calculated </a:t>
          </a:r>
        </a:p>
      </dgm:t>
    </dgm:pt>
    <dgm:pt modelId="{A2CBF2BA-9E89-4220-81A3-CCFE53AC91BB}" type="parTrans" cxnId="{07A0D96C-85B6-42DF-AB65-6D0AE08A79B3}">
      <dgm:prSet/>
      <dgm:spPr/>
      <dgm:t>
        <a:bodyPr/>
        <a:lstStyle/>
        <a:p>
          <a:endParaRPr lang="en-GB"/>
        </a:p>
      </dgm:t>
    </dgm:pt>
    <dgm:pt modelId="{63580703-3F87-4C03-8403-158B915D8590}" type="sibTrans" cxnId="{07A0D96C-85B6-42DF-AB65-6D0AE08A79B3}">
      <dgm:prSet/>
      <dgm:spPr/>
      <dgm:t>
        <a:bodyPr/>
        <a:lstStyle/>
        <a:p>
          <a:endParaRPr lang="en-GB"/>
        </a:p>
      </dgm:t>
    </dgm:pt>
    <dgm:pt modelId="{E74A2736-3F2A-4F4D-B7F8-1C4F7EF47FA2}">
      <dgm:prSet phldrT="[Text]" custT="1"/>
      <dgm:spPr/>
      <dgm:t>
        <a:bodyPr/>
        <a:lstStyle/>
        <a:p>
          <a:r>
            <a:rPr lang="en-GB" sz="900"/>
            <a:t>Convert data frame into a CSV dataset</a:t>
          </a:r>
        </a:p>
      </dgm:t>
    </dgm:pt>
    <dgm:pt modelId="{7653B2CF-8F7E-4F62-8406-FFBDEFB6F1E9}" type="parTrans" cxnId="{351641F6-462F-4039-8DDF-DEC1D11C9353}">
      <dgm:prSet/>
      <dgm:spPr/>
      <dgm:t>
        <a:bodyPr/>
        <a:lstStyle/>
        <a:p>
          <a:endParaRPr lang="en-GB"/>
        </a:p>
      </dgm:t>
    </dgm:pt>
    <dgm:pt modelId="{A1E1E735-B189-4E80-B506-A8CB4946B387}" type="sibTrans" cxnId="{351641F6-462F-4039-8DDF-DEC1D11C9353}">
      <dgm:prSet/>
      <dgm:spPr/>
      <dgm:t>
        <a:bodyPr/>
        <a:lstStyle/>
        <a:p>
          <a:endParaRPr lang="en-GB"/>
        </a:p>
      </dgm:t>
    </dgm:pt>
    <dgm:pt modelId="{38CC704D-E922-4583-9EE6-2DA2A9C9A103}" type="pres">
      <dgm:prSet presAssocID="{3DDBECC9-41BD-4D5B-9E14-22B5700D36E2}" presName="diagram" presStyleCnt="0">
        <dgm:presLayoutVars>
          <dgm:dir/>
          <dgm:resizeHandles val="exact"/>
        </dgm:presLayoutVars>
      </dgm:prSet>
      <dgm:spPr/>
    </dgm:pt>
    <dgm:pt modelId="{5B66B66F-C4E9-43F8-B327-6DB21B19BC16}" type="pres">
      <dgm:prSet presAssocID="{B7FD9498-6B84-41D5-96D3-3FB81DE0BA25}" presName="node" presStyleLbl="node1" presStyleIdx="0" presStyleCnt="8">
        <dgm:presLayoutVars>
          <dgm:bulletEnabled val="1"/>
        </dgm:presLayoutVars>
      </dgm:prSet>
      <dgm:spPr/>
      <dgm:t>
        <a:bodyPr/>
        <a:lstStyle/>
        <a:p>
          <a:endParaRPr lang="en-GB"/>
        </a:p>
      </dgm:t>
    </dgm:pt>
    <dgm:pt modelId="{BBCEACFF-FB84-4528-BEB8-455339CFC62C}" type="pres">
      <dgm:prSet presAssocID="{71641815-827E-47AF-9A01-4F22F7CB8631}" presName="sibTrans" presStyleLbl="sibTrans2D1" presStyleIdx="0" presStyleCnt="7"/>
      <dgm:spPr/>
      <dgm:t>
        <a:bodyPr/>
        <a:lstStyle/>
        <a:p>
          <a:endParaRPr lang="en-GB"/>
        </a:p>
      </dgm:t>
    </dgm:pt>
    <dgm:pt modelId="{0135361C-3BC2-42E2-BB69-8DCC92D2B88C}" type="pres">
      <dgm:prSet presAssocID="{71641815-827E-47AF-9A01-4F22F7CB8631}" presName="connectorText" presStyleLbl="sibTrans2D1" presStyleIdx="0" presStyleCnt="7"/>
      <dgm:spPr/>
      <dgm:t>
        <a:bodyPr/>
        <a:lstStyle/>
        <a:p>
          <a:endParaRPr lang="en-GB"/>
        </a:p>
      </dgm:t>
    </dgm:pt>
    <dgm:pt modelId="{77DB9DF6-82BB-4D7E-916A-B429CDC4C285}" type="pres">
      <dgm:prSet presAssocID="{8FD36DCB-3D4E-4458-B10D-FAA765C0E548}" presName="node" presStyleLbl="node1" presStyleIdx="1" presStyleCnt="8">
        <dgm:presLayoutVars>
          <dgm:bulletEnabled val="1"/>
        </dgm:presLayoutVars>
      </dgm:prSet>
      <dgm:spPr/>
      <dgm:t>
        <a:bodyPr/>
        <a:lstStyle/>
        <a:p>
          <a:endParaRPr lang="en-GB"/>
        </a:p>
      </dgm:t>
    </dgm:pt>
    <dgm:pt modelId="{E08D463C-0DE7-409F-AB01-994260E082AF}" type="pres">
      <dgm:prSet presAssocID="{AE58A237-670B-4654-BABA-5B493A9E7077}" presName="sibTrans" presStyleLbl="sibTrans2D1" presStyleIdx="1" presStyleCnt="7"/>
      <dgm:spPr/>
      <dgm:t>
        <a:bodyPr/>
        <a:lstStyle/>
        <a:p>
          <a:endParaRPr lang="en-GB"/>
        </a:p>
      </dgm:t>
    </dgm:pt>
    <dgm:pt modelId="{2686AEFB-C728-4D8E-978B-B603AF3C1F68}" type="pres">
      <dgm:prSet presAssocID="{AE58A237-670B-4654-BABA-5B493A9E7077}" presName="connectorText" presStyleLbl="sibTrans2D1" presStyleIdx="1" presStyleCnt="7"/>
      <dgm:spPr/>
      <dgm:t>
        <a:bodyPr/>
        <a:lstStyle/>
        <a:p>
          <a:endParaRPr lang="en-GB"/>
        </a:p>
      </dgm:t>
    </dgm:pt>
    <dgm:pt modelId="{F60F0083-8B3B-474C-BDB2-069190AFE352}" type="pres">
      <dgm:prSet presAssocID="{4F91EAF8-E374-4D73-B19A-407FA8751FE2}" presName="node" presStyleLbl="node1" presStyleIdx="2" presStyleCnt="8" custLinFactNeighborX="6197" custLinFactNeighborY="-230">
        <dgm:presLayoutVars>
          <dgm:bulletEnabled val="1"/>
        </dgm:presLayoutVars>
      </dgm:prSet>
      <dgm:spPr/>
      <dgm:t>
        <a:bodyPr/>
        <a:lstStyle/>
        <a:p>
          <a:endParaRPr lang="en-GB"/>
        </a:p>
      </dgm:t>
    </dgm:pt>
    <dgm:pt modelId="{D98F807D-6490-407E-8C77-822C0C13B568}" type="pres">
      <dgm:prSet presAssocID="{7C6BCBC7-769E-4319-8515-34898F016BA7}" presName="sibTrans" presStyleLbl="sibTrans2D1" presStyleIdx="2" presStyleCnt="7"/>
      <dgm:spPr/>
      <dgm:t>
        <a:bodyPr/>
        <a:lstStyle/>
        <a:p>
          <a:endParaRPr lang="en-GB"/>
        </a:p>
      </dgm:t>
    </dgm:pt>
    <dgm:pt modelId="{6EA30E00-C4D8-47A6-B30D-DC3F197FF172}" type="pres">
      <dgm:prSet presAssocID="{7C6BCBC7-769E-4319-8515-34898F016BA7}" presName="connectorText" presStyleLbl="sibTrans2D1" presStyleIdx="2" presStyleCnt="7"/>
      <dgm:spPr/>
      <dgm:t>
        <a:bodyPr/>
        <a:lstStyle/>
        <a:p>
          <a:endParaRPr lang="en-GB"/>
        </a:p>
      </dgm:t>
    </dgm:pt>
    <dgm:pt modelId="{F8664EC1-007A-4A58-87D3-54BE9453974C}" type="pres">
      <dgm:prSet presAssocID="{7D6306CE-E10D-4440-BA16-D59087C64B76}" presName="node" presStyleLbl="node1" presStyleIdx="3" presStyleCnt="8">
        <dgm:presLayoutVars>
          <dgm:bulletEnabled val="1"/>
        </dgm:presLayoutVars>
      </dgm:prSet>
      <dgm:spPr/>
      <dgm:t>
        <a:bodyPr/>
        <a:lstStyle/>
        <a:p>
          <a:endParaRPr lang="en-GB"/>
        </a:p>
      </dgm:t>
    </dgm:pt>
    <dgm:pt modelId="{76DC8109-BFFE-4FC0-88AC-A6CD76C2208E}" type="pres">
      <dgm:prSet presAssocID="{736870CC-EA84-4C3D-8681-DB3203657317}" presName="sibTrans" presStyleLbl="sibTrans2D1" presStyleIdx="3" presStyleCnt="7"/>
      <dgm:spPr/>
      <dgm:t>
        <a:bodyPr/>
        <a:lstStyle/>
        <a:p>
          <a:endParaRPr lang="en-GB"/>
        </a:p>
      </dgm:t>
    </dgm:pt>
    <dgm:pt modelId="{58BA4C73-370F-4B37-81E8-030487846D57}" type="pres">
      <dgm:prSet presAssocID="{736870CC-EA84-4C3D-8681-DB3203657317}" presName="connectorText" presStyleLbl="sibTrans2D1" presStyleIdx="3" presStyleCnt="7"/>
      <dgm:spPr/>
      <dgm:t>
        <a:bodyPr/>
        <a:lstStyle/>
        <a:p>
          <a:endParaRPr lang="en-GB"/>
        </a:p>
      </dgm:t>
    </dgm:pt>
    <dgm:pt modelId="{8F1924C8-5CAC-49E0-8EAC-A000841BEF16}" type="pres">
      <dgm:prSet presAssocID="{265245B6-638D-4BC5-9D75-9F151E5DA3C1}" presName="node" presStyleLbl="node1" presStyleIdx="4" presStyleCnt="8">
        <dgm:presLayoutVars>
          <dgm:bulletEnabled val="1"/>
        </dgm:presLayoutVars>
      </dgm:prSet>
      <dgm:spPr/>
      <dgm:t>
        <a:bodyPr/>
        <a:lstStyle/>
        <a:p>
          <a:endParaRPr lang="en-GB"/>
        </a:p>
      </dgm:t>
    </dgm:pt>
    <dgm:pt modelId="{BF1DDF8D-6E06-4E4F-818B-AA06BFBE565C}" type="pres">
      <dgm:prSet presAssocID="{8E07C4AC-1F2F-4FCB-9CA2-45814893369D}" presName="sibTrans" presStyleLbl="sibTrans2D1" presStyleIdx="4" presStyleCnt="7"/>
      <dgm:spPr/>
      <dgm:t>
        <a:bodyPr/>
        <a:lstStyle/>
        <a:p>
          <a:endParaRPr lang="en-GB"/>
        </a:p>
      </dgm:t>
    </dgm:pt>
    <dgm:pt modelId="{CDFF29EF-969C-41BF-976A-2F4D9ECC6700}" type="pres">
      <dgm:prSet presAssocID="{8E07C4AC-1F2F-4FCB-9CA2-45814893369D}" presName="connectorText" presStyleLbl="sibTrans2D1" presStyleIdx="4" presStyleCnt="7"/>
      <dgm:spPr/>
      <dgm:t>
        <a:bodyPr/>
        <a:lstStyle/>
        <a:p>
          <a:endParaRPr lang="en-GB"/>
        </a:p>
      </dgm:t>
    </dgm:pt>
    <dgm:pt modelId="{16399C4D-BE76-4DF0-BC6D-A8D970C827FD}" type="pres">
      <dgm:prSet presAssocID="{E20CE18F-951E-41E3-92C6-85EF780F4DF0}" presName="node" presStyleLbl="node1" presStyleIdx="5" presStyleCnt="8">
        <dgm:presLayoutVars>
          <dgm:bulletEnabled val="1"/>
        </dgm:presLayoutVars>
      </dgm:prSet>
      <dgm:spPr/>
      <dgm:t>
        <a:bodyPr/>
        <a:lstStyle/>
        <a:p>
          <a:endParaRPr lang="en-GB"/>
        </a:p>
      </dgm:t>
    </dgm:pt>
    <dgm:pt modelId="{D58B4520-640D-445C-AB8A-16AD29412755}" type="pres">
      <dgm:prSet presAssocID="{CA7F0124-705F-46C8-AD62-2017D2911A93}" presName="sibTrans" presStyleLbl="sibTrans2D1" presStyleIdx="5" presStyleCnt="7"/>
      <dgm:spPr/>
      <dgm:t>
        <a:bodyPr/>
        <a:lstStyle/>
        <a:p>
          <a:endParaRPr lang="en-GB"/>
        </a:p>
      </dgm:t>
    </dgm:pt>
    <dgm:pt modelId="{2F5C1DA4-D129-46BF-B866-F7E5CED87EF5}" type="pres">
      <dgm:prSet presAssocID="{CA7F0124-705F-46C8-AD62-2017D2911A93}" presName="connectorText" presStyleLbl="sibTrans2D1" presStyleIdx="5" presStyleCnt="7"/>
      <dgm:spPr/>
      <dgm:t>
        <a:bodyPr/>
        <a:lstStyle/>
        <a:p>
          <a:endParaRPr lang="en-GB"/>
        </a:p>
      </dgm:t>
    </dgm:pt>
    <dgm:pt modelId="{90F25008-67B8-4038-AD99-95FC49E19163}" type="pres">
      <dgm:prSet presAssocID="{D19F3C61-F7CC-4243-9FC4-08DC6AD87557}" presName="node" presStyleLbl="node1" presStyleIdx="6" presStyleCnt="8">
        <dgm:presLayoutVars>
          <dgm:bulletEnabled val="1"/>
        </dgm:presLayoutVars>
      </dgm:prSet>
      <dgm:spPr/>
      <dgm:t>
        <a:bodyPr/>
        <a:lstStyle/>
        <a:p>
          <a:endParaRPr lang="en-GB"/>
        </a:p>
      </dgm:t>
    </dgm:pt>
    <dgm:pt modelId="{03F75329-6A95-448B-B591-0515195B443D}" type="pres">
      <dgm:prSet presAssocID="{63580703-3F87-4C03-8403-158B915D8590}" presName="sibTrans" presStyleLbl="sibTrans2D1" presStyleIdx="6" presStyleCnt="7"/>
      <dgm:spPr/>
      <dgm:t>
        <a:bodyPr/>
        <a:lstStyle/>
        <a:p>
          <a:endParaRPr lang="en-GB"/>
        </a:p>
      </dgm:t>
    </dgm:pt>
    <dgm:pt modelId="{268E0F89-AFA7-451F-99E7-1379058B8032}" type="pres">
      <dgm:prSet presAssocID="{63580703-3F87-4C03-8403-158B915D8590}" presName="connectorText" presStyleLbl="sibTrans2D1" presStyleIdx="6" presStyleCnt="7"/>
      <dgm:spPr/>
      <dgm:t>
        <a:bodyPr/>
        <a:lstStyle/>
        <a:p>
          <a:endParaRPr lang="en-GB"/>
        </a:p>
      </dgm:t>
    </dgm:pt>
    <dgm:pt modelId="{E1AB1D46-B8CE-4695-80CB-B6C7E04DE949}" type="pres">
      <dgm:prSet presAssocID="{E74A2736-3F2A-4F4D-B7F8-1C4F7EF47FA2}" presName="node" presStyleLbl="node1" presStyleIdx="7" presStyleCnt="8">
        <dgm:presLayoutVars>
          <dgm:bulletEnabled val="1"/>
        </dgm:presLayoutVars>
      </dgm:prSet>
      <dgm:spPr/>
      <dgm:t>
        <a:bodyPr/>
        <a:lstStyle/>
        <a:p>
          <a:endParaRPr lang="en-GB"/>
        </a:p>
      </dgm:t>
    </dgm:pt>
  </dgm:ptLst>
  <dgm:cxnLst>
    <dgm:cxn modelId="{C9277019-1E85-4B47-81B3-94500015B765}" type="presOf" srcId="{7C6BCBC7-769E-4319-8515-34898F016BA7}" destId="{6EA30E00-C4D8-47A6-B30D-DC3F197FF172}" srcOrd="1" destOrd="0" presId="urn:microsoft.com/office/officeart/2005/8/layout/process5"/>
    <dgm:cxn modelId="{9E25DD27-3ABA-40DA-9574-72DAF07C8B8C}" type="presOf" srcId="{B7FD9498-6B84-41D5-96D3-3FB81DE0BA25}" destId="{5B66B66F-C4E9-43F8-B327-6DB21B19BC16}" srcOrd="0" destOrd="0" presId="urn:microsoft.com/office/officeart/2005/8/layout/process5"/>
    <dgm:cxn modelId="{351641F6-462F-4039-8DDF-DEC1D11C9353}" srcId="{3DDBECC9-41BD-4D5B-9E14-22B5700D36E2}" destId="{E74A2736-3F2A-4F4D-B7F8-1C4F7EF47FA2}" srcOrd="7" destOrd="0" parTransId="{7653B2CF-8F7E-4F62-8406-FFBDEFB6F1E9}" sibTransId="{A1E1E735-B189-4E80-B506-A8CB4946B387}"/>
    <dgm:cxn modelId="{51AD57CE-4571-43F3-BAD0-B304CCE7870B}" type="presOf" srcId="{7D6306CE-E10D-4440-BA16-D59087C64B76}" destId="{F8664EC1-007A-4A58-87D3-54BE9453974C}" srcOrd="0" destOrd="0" presId="urn:microsoft.com/office/officeart/2005/8/layout/process5"/>
    <dgm:cxn modelId="{E503391F-FA52-406A-B7CC-D44A3A582F36}" type="presOf" srcId="{736870CC-EA84-4C3D-8681-DB3203657317}" destId="{76DC8109-BFFE-4FC0-88AC-A6CD76C2208E}" srcOrd="0" destOrd="0" presId="urn:microsoft.com/office/officeart/2005/8/layout/process5"/>
    <dgm:cxn modelId="{B90130D2-F7EB-44C6-9914-F0C985EF8475}" srcId="{3DDBECC9-41BD-4D5B-9E14-22B5700D36E2}" destId="{265245B6-638D-4BC5-9D75-9F151E5DA3C1}" srcOrd="4" destOrd="0" parTransId="{9832ACC8-E68C-47B6-BFA3-62862AF90D7A}" sibTransId="{8E07C4AC-1F2F-4FCB-9CA2-45814893369D}"/>
    <dgm:cxn modelId="{824AF0FA-DE9A-4A5C-9241-A2FAB114AFF9}" srcId="{3DDBECC9-41BD-4D5B-9E14-22B5700D36E2}" destId="{7D6306CE-E10D-4440-BA16-D59087C64B76}" srcOrd="3" destOrd="0" parTransId="{6FA7FEAF-AD05-4926-AA86-63CF2CC8BFCB}" sibTransId="{736870CC-EA84-4C3D-8681-DB3203657317}"/>
    <dgm:cxn modelId="{15826639-3709-4551-B617-F5BBA6D48D9E}" srcId="{3DDBECC9-41BD-4D5B-9E14-22B5700D36E2}" destId="{4F91EAF8-E374-4D73-B19A-407FA8751FE2}" srcOrd="2" destOrd="0" parTransId="{0A9E4439-8890-4DD3-A180-D4C15F8DB9AF}" sibTransId="{7C6BCBC7-769E-4319-8515-34898F016BA7}"/>
    <dgm:cxn modelId="{7B5D12D2-B1E1-4B6E-AB1F-D63678544A86}" type="presOf" srcId="{AE58A237-670B-4654-BABA-5B493A9E7077}" destId="{E08D463C-0DE7-409F-AB01-994260E082AF}" srcOrd="0" destOrd="0" presId="urn:microsoft.com/office/officeart/2005/8/layout/process5"/>
    <dgm:cxn modelId="{49B2564E-6220-418D-A5AF-37B395681F30}" type="presOf" srcId="{8E07C4AC-1F2F-4FCB-9CA2-45814893369D}" destId="{BF1DDF8D-6E06-4E4F-818B-AA06BFBE565C}" srcOrd="0" destOrd="0" presId="urn:microsoft.com/office/officeart/2005/8/layout/process5"/>
    <dgm:cxn modelId="{25605072-3F91-42F6-A909-905458578549}" type="presOf" srcId="{63580703-3F87-4C03-8403-158B915D8590}" destId="{03F75329-6A95-448B-B591-0515195B443D}" srcOrd="0" destOrd="0" presId="urn:microsoft.com/office/officeart/2005/8/layout/process5"/>
    <dgm:cxn modelId="{ECA75F46-8A33-499E-A66F-EF194D3F40B2}" type="presOf" srcId="{4F91EAF8-E374-4D73-B19A-407FA8751FE2}" destId="{F60F0083-8B3B-474C-BDB2-069190AFE352}" srcOrd="0" destOrd="0" presId="urn:microsoft.com/office/officeart/2005/8/layout/process5"/>
    <dgm:cxn modelId="{93B6F484-1E8E-46E0-8BA5-FC3A2A93E097}" type="presOf" srcId="{736870CC-EA84-4C3D-8681-DB3203657317}" destId="{58BA4C73-370F-4B37-81E8-030487846D57}" srcOrd="1" destOrd="0" presId="urn:microsoft.com/office/officeart/2005/8/layout/process5"/>
    <dgm:cxn modelId="{7040DF99-09DB-4440-9932-CC1330DABFCF}" type="presOf" srcId="{D19F3C61-F7CC-4243-9FC4-08DC6AD87557}" destId="{90F25008-67B8-4038-AD99-95FC49E19163}" srcOrd="0" destOrd="0" presId="urn:microsoft.com/office/officeart/2005/8/layout/process5"/>
    <dgm:cxn modelId="{07A0D96C-85B6-42DF-AB65-6D0AE08A79B3}" srcId="{3DDBECC9-41BD-4D5B-9E14-22B5700D36E2}" destId="{D19F3C61-F7CC-4243-9FC4-08DC6AD87557}" srcOrd="6" destOrd="0" parTransId="{A2CBF2BA-9E89-4220-81A3-CCFE53AC91BB}" sibTransId="{63580703-3F87-4C03-8403-158B915D8590}"/>
    <dgm:cxn modelId="{12760416-1F46-4351-ABAD-08272784313E}" srcId="{3DDBECC9-41BD-4D5B-9E14-22B5700D36E2}" destId="{8FD36DCB-3D4E-4458-B10D-FAA765C0E548}" srcOrd="1" destOrd="0" parTransId="{438F9111-6ECE-4DAA-B271-B1A621182DA2}" sibTransId="{AE58A237-670B-4654-BABA-5B493A9E7077}"/>
    <dgm:cxn modelId="{5DF0AFF1-4165-471D-B5F2-21447F826B50}" type="presOf" srcId="{265245B6-638D-4BC5-9D75-9F151E5DA3C1}" destId="{8F1924C8-5CAC-49E0-8EAC-A000841BEF16}" srcOrd="0" destOrd="0" presId="urn:microsoft.com/office/officeart/2005/8/layout/process5"/>
    <dgm:cxn modelId="{7C22F0F7-DB49-4179-9F7D-4ABE81B68DF1}" type="presOf" srcId="{3DDBECC9-41BD-4D5B-9E14-22B5700D36E2}" destId="{38CC704D-E922-4583-9EE6-2DA2A9C9A103}" srcOrd="0" destOrd="0" presId="urn:microsoft.com/office/officeart/2005/8/layout/process5"/>
    <dgm:cxn modelId="{66D3872B-ADD7-4E1D-A414-20D1DAB2EFA1}" type="presOf" srcId="{CA7F0124-705F-46C8-AD62-2017D2911A93}" destId="{2F5C1DA4-D129-46BF-B866-F7E5CED87EF5}" srcOrd="1" destOrd="0" presId="urn:microsoft.com/office/officeart/2005/8/layout/process5"/>
    <dgm:cxn modelId="{99A0BC00-B6BF-482D-A648-B0C5FA71709E}" type="presOf" srcId="{CA7F0124-705F-46C8-AD62-2017D2911A93}" destId="{D58B4520-640D-445C-AB8A-16AD29412755}" srcOrd="0" destOrd="0" presId="urn:microsoft.com/office/officeart/2005/8/layout/process5"/>
    <dgm:cxn modelId="{34F9415A-619F-4ABB-B4AC-B1A38CF20E11}" srcId="{3DDBECC9-41BD-4D5B-9E14-22B5700D36E2}" destId="{B7FD9498-6B84-41D5-96D3-3FB81DE0BA25}" srcOrd="0" destOrd="0" parTransId="{BF5E2E70-8EA3-41A8-B621-17B5FC2D5490}" sibTransId="{71641815-827E-47AF-9A01-4F22F7CB8631}"/>
    <dgm:cxn modelId="{344FDE1A-513A-4026-9678-E7F0E3B24A53}" type="presOf" srcId="{E74A2736-3F2A-4F4D-B7F8-1C4F7EF47FA2}" destId="{E1AB1D46-B8CE-4695-80CB-B6C7E04DE949}" srcOrd="0" destOrd="0" presId="urn:microsoft.com/office/officeart/2005/8/layout/process5"/>
    <dgm:cxn modelId="{EAAF4C05-2022-4565-BDF9-FB6BC1233FFE}" type="presOf" srcId="{71641815-827E-47AF-9A01-4F22F7CB8631}" destId="{BBCEACFF-FB84-4528-BEB8-455339CFC62C}" srcOrd="0" destOrd="0" presId="urn:microsoft.com/office/officeart/2005/8/layout/process5"/>
    <dgm:cxn modelId="{595242F9-5465-4A65-8F5A-485F1E894543}" srcId="{3DDBECC9-41BD-4D5B-9E14-22B5700D36E2}" destId="{E20CE18F-951E-41E3-92C6-85EF780F4DF0}" srcOrd="5" destOrd="0" parTransId="{37C485CF-C96E-49B5-B4C8-614C6BED718D}" sibTransId="{CA7F0124-705F-46C8-AD62-2017D2911A93}"/>
    <dgm:cxn modelId="{7B5FC15E-6555-4DE7-A887-AD154ED2C932}" type="presOf" srcId="{8FD36DCB-3D4E-4458-B10D-FAA765C0E548}" destId="{77DB9DF6-82BB-4D7E-916A-B429CDC4C285}" srcOrd="0" destOrd="0" presId="urn:microsoft.com/office/officeart/2005/8/layout/process5"/>
    <dgm:cxn modelId="{E512FFF4-E6A1-4895-8F28-E68AEDA59D3F}" type="presOf" srcId="{63580703-3F87-4C03-8403-158B915D8590}" destId="{268E0F89-AFA7-451F-99E7-1379058B8032}" srcOrd="1" destOrd="0" presId="urn:microsoft.com/office/officeart/2005/8/layout/process5"/>
    <dgm:cxn modelId="{0E17B6DD-B4A1-4316-BAB6-8CA6423395E4}" type="presOf" srcId="{8E07C4AC-1F2F-4FCB-9CA2-45814893369D}" destId="{CDFF29EF-969C-41BF-976A-2F4D9ECC6700}" srcOrd="1" destOrd="0" presId="urn:microsoft.com/office/officeart/2005/8/layout/process5"/>
    <dgm:cxn modelId="{E8B51A3C-EE9B-4A23-A3AF-377BF973A05E}" type="presOf" srcId="{7C6BCBC7-769E-4319-8515-34898F016BA7}" destId="{D98F807D-6490-407E-8C77-822C0C13B568}" srcOrd="0" destOrd="0" presId="urn:microsoft.com/office/officeart/2005/8/layout/process5"/>
    <dgm:cxn modelId="{32B1289F-9BE5-49B2-82A5-7257948913EB}" type="presOf" srcId="{AE58A237-670B-4654-BABA-5B493A9E7077}" destId="{2686AEFB-C728-4D8E-978B-B603AF3C1F68}" srcOrd="1" destOrd="0" presId="urn:microsoft.com/office/officeart/2005/8/layout/process5"/>
    <dgm:cxn modelId="{9A5B219A-3562-4E92-8F74-C19529EAC046}" type="presOf" srcId="{71641815-827E-47AF-9A01-4F22F7CB8631}" destId="{0135361C-3BC2-42E2-BB69-8DCC92D2B88C}" srcOrd="1" destOrd="0" presId="urn:microsoft.com/office/officeart/2005/8/layout/process5"/>
    <dgm:cxn modelId="{B9DCEB07-BE12-4319-B3E6-0C0EC7A4A187}" type="presOf" srcId="{E20CE18F-951E-41E3-92C6-85EF780F4DF0}" destId="{16399C4D-BE76-4DF0-BC6D-A8D970C827FD}" srcOrd="0" destOrd="0" presId="urn:microsoft.com/office/officeart/2005/8/layout/process5"/>
    <dgm:cxn modelId="{A38E775E-0144-4EE2-BA1C-A68D0A9C6E5F}" type="presParOf" srcId="{38CC704D-E922-4583-9EE6-2DA2A9C9A103}" destId="{5B66B66F-C4E9-43F8-B327-6DB21B19BC16}" srcOrd="0" destOrd="0" presId="urn:microsoft.com/office/officeart/2005/8/layout/process5"/>
    <dgm:cxn modelId="{09D17345-B99F-481E-A74A-65362F85A541}" type="presParOf" srcId="{38CC704D-E922-4583-9EE6-2DA2A9C9A103}" destId="{BBCEACFF-FB84-4528-BEB8-455339CFC62C}" srcOrd="1" destOrd="0" presId="urn:microsoft.com/office/officeart/2005/8/layout/process5"/>
    <dgm:cxn modelId="{E4446331-6ADE-4F36-B610-2CBDF7B89C22}" type="presParOf" srcId="{BBCEACFF-FB84-4528-BEB8-455339CFC62C}" destId="{0135361C-3BC2-42E2-BB69-8DCC92D2B88C}" srcOrd="0" destOrd="0" presId="urn:microsoft.com/office/officeart/2005/8/layout/process5"/>
    <dgm:cxn modelId="{386194E3-8F76-40CE-B87B-562BEB2C905B}" type="presParOf" srcId="{38CC704D-E922-4583-9EE6-2DA2A9C9A103}" destId="{77DB9DF6-82BB-4D7E-916A-B429CDC4C285}" srcOrd="2" destOrd="0" presId="urn:microsoft.com/office/officeart/2005/8/layout/process5"/>
    <dgm:cxn modelId="{B581B222-4F50-4011-8F86-D8F8927CB042}" type="presParOf" srcId="{38CC704D-E922-4583-9EE6-2DA2A9C9A103}" destId="{E08D463C-0DE7-409F-AB01-994260E082AF}" srcOrd="3" destOrd="0" presId="urn:microsoft.com/office/officeart/2005/8/layout/process5"/>
    <dgm:cxn modelId="{07BC654F-DB79-49E9-89C7-F314E65C3C05}" type="presParOf" srcId="{E08D463C-0DE7-409F-AB01-994260E082AF}" destId="{2686AEFB-C728-4D8E-978B-B603AF3C1F68}" srcOrd="0" destOrd="0" presId="urn:microsoft.com/office/officeart/2005/8/layout/process5"/>
    <dgm:cxn modelId="{5DCB9EE4-7887-444E-8AED-6D81F1970310}" type="presParOf" srcId="{38CC704D-E922-4583-9EE6-2DA2A9C9A103}" destId="{F60F0083-8B3B-474C-BDB2-069190AFE352}" srcOrd="4" destOrd="0" presId="urn:microsoft.com/office/officeart/2005/8/layout/process5"/>
    <dgm:cxn modelId="{2CFF945B-75A4-4873-99DD-E7D766EE2328}" type="presParOf" srcId="{38CC704D-E922-4583-9EE6-2DA2A9C9A103}" destId="{D98F807D-6490-407E-8C77-822C0C13B568}" srcOrd="5" destOrd="0" presId="urn:microsoft.com/office/officeart/2005/8/layout/process5"/>
    <dgm:cxn modelId="{3632DFBF-64D5-4F32-8EA0-3D874FE25933}" type="presParOf" srcId="{D98F807D-6490-407E-8C77-822C0C13B568}" destId="{6EA30E00-C4D8-47A6-B30D-DC3F197FF172}" srcOrd="0" destOrd="0" presId="urn:microsoft.com/office/officeart/2005/8/layout/process5"/>
    <dgm:cxn modelId="{252308D0-62C5-4C9E-B839-BE4DA2423C90}" type="presParOf" srcId="{38CC704D-E922-4583-9EE6-2DA2A9C9A103}" destId="{F8664EC1-007A-4A58-87D3-54BE9453974C}" srcOrd="6" destOrd="0" presId="urn:microsoft.com/office/officeart/2005/8/layout/process5"/>
    <dgm:cxn modelId="{F0C13199-917F-429A-A280-8B816459D148}" type="presParOf" srcId="{38CC704D-E922-4583-9EE6-2DA2A9C9A103}" destId="{76DC8109-BFFE-4FC0-88AC-A6CD76C2208E}" srcOrd="7" destOrd="0" presId="urn:microsoft.com/office/officeart/2005/8/layout/process5"/>
    <dgm:cxn modelId="{FB01D7C3-0996-45D2-9F67-5DEEEAC0B42E}" type="presParOf" srcId="{76DC8109-BFFE-4FC0-88AC-A6CD76C2208E}" destId="{58BA4C73-370F-4B37-81E8-030487846D57}" srcOrd="0" destOrd="0" presId="urn:microsoft.com/office/officeart/2005/8/layout/process5"/>
    <dgm:cxn modelId="{A57170DE-389E-4A30-9A10-E453750375A6}" type="presParOf" srcId="{38CC704D-E922-4583-9EE6-2DA2A9C9A103}" destId="{8F1924C8-5CAC-49E0-8EAC-A000841BEF16}" srcOrd="8" destOrd="0" presId="urn:microsoft.com/office/officeart/2005/8/layout/process5"/>
    <dgm:cxn modelId="{36D8D6E6-33CC-4DAB-8DA6-3A3AA6ECF766}" type="presParOf" srcId="{38CC704D-E922-4583-9EE6-2DA2A9C9A103}" destId="{BF1DDF8D-6E06-4E4F-818B-AA06BFBE565C}" srcOrd="9" destOrd="0" presId="urn:microsoft.com/office/officeart/2005/8/layout/process5"/>
    <dgm:cxn modelId="{579DDB7F-256D-49CE-83A2-E4E3B5727AC9}" type="presParOf" srcId="{BF1DDF8D-6E06-4E4F-818B-AA06BFBE565C}" destId="{CDFF29EF-969C-41BF-976A-2F4D9ECC6700}" srcOrd="0" destOrd="0" presId="urn:microsoft.com/office/officeart/2005/8/layout/process5"/>
    <dgm:cxn modelId="{A82E9F9D-04D2-48BB-95EB-A95BA6F6E3CD}" type="presParOf" srcId="{38CC704D-E922-4583-9EE6-2DA2A9C9A103}" destId="{16399C4D-BE76-4DF0-BC6D-A8D970C827FD}" srcOrd="10" destOrd="0" presId="urn:microsoft.com/office/officeart/2005/8/layout/process5"/>
    <dgm:cxn modelId="{FAAD5A90-63DE-4E4A-B2B8-AF5754679B5A}" type="presParOf" srcId="{38CC704D-E922-4583-9EE6-2DA2A9C9A103}" destId="{D58B4520-640D-445C-AB8A-16AD29412755}" srcOrd="11" destOrd="0" presId="urn:microsoft.com/office/officeart/2005/8/layout/process5"/>
    <dgm:cxn modelId="{55BA5A4E-9645-4A41-B3BD-A93B8C773590}" type="presParOf" srcId="{D58B4520-640D-445C-AB8A-16AD29412755}" destId="{2F5C1DA4-D129-46BF-B866-F7E5CED87EF5}" srcOrd="0" destOrd="0" presId="urn:microsoft.com/office/officeart/2005/8/layout/process5"/>
    <dgm:cxn modelId="{6DD1BBEB-ACD4-4DFB-BD3C-9C76841DAE28}" type="presParOf" srcId="{38CC704D-E922-4583-9EE6-2DA2A9C9A103}" destId="{90F25008-67B8-4038-AD99-95FC49E19163}" srcOrd="12" destOrd="0" presId="urn:microsoft.com/office/officeart/2005/8/layout/process5"/>
    <dgm:cxn modelId="{2B90DDEA-1F4C-48C7-BE12-E0181BAF50C5}" type="presParOf" srcId="{38CC704D-E922-4583-9EE6-2DA2A9C9A103}" destId="{03F75329-6A95-448B-B591-0515195B443D}" srcOrd="13" destOrd="0" presId="urn:microsoft.com/office/officeart/2005/8/layout/process5"/>
    <dgm:cxn modelId="{9613E253-A300-4123-8143-BF2901351F39}" type="presParOf" srcId="{03F75329-6A95-448B-B591-0515195B443D}" destId="{268E0F89-AFA7-451F-99E7-1379058B8032}" srcOrd="0" destOrd="0" presId="urn:microsoft.com/office/officeart/2005/8/layout/process5"/>
    <dgm:cxn modelId="{9AD81018-0004-4AA3-B3FE-973266EAD7DA}" type="presParOf" srcId="{38CC704D-E922-4583-9EE6-2DA2A9C9A103}" destId="{E1AB1D46-B8CE-4695-80CB-B6C7E04DE949}"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A38B9F-183C-4DD7-B1DE-A34E492D5C98}"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GB"/>
        </a:p>
      </dgm:t>
    </dgm:pt>
    <dgm:pt modelId="{72606DF9-F0B9-4164-987E-3E61191F9F15}">
      <dgm:prSet phldrT="[Text]"/>
      <dgm:spPr/>
      <dgm:t>
        <a:bodyPr/>
        <a:lstStyle/>
        <a:p>
          <a:r>
            <a:rPr lang="en-GB" b="1" i="0" dirty="0"/>
            <a:t>Request the Falcon9 Launch Wiki page from its URL</a:t>
          </a:r>
          <a:endParaRPr lang="en-GB" dirty="0"/>
        </a:p>
      </dgm:t>
    </dgm:pt>
    <dgm:pt modelId="{D842FA07-4E8E-4247-A8BE-C6DD10D054E0}" type="parTrans" cxnId="{9C5F01E6-5ED2-475F-87EA-D23042C3351B}">
      <dgm:prSet/>
      <dgm:spPr/>
      <dgm:t>
        <a:bodyPr/>
        <a:lstStyle/>
        <a:p>
          <a:endParaRPr lang="en-GB"/>
        </a:p>
      </dgm:t>
    </dgm:pt>
    <dgm:pt modelId="{7203073E-D917-485C-A41A-488690D4EA56}" type="sibTrans" cxnId="{9C5F01E6-5ED2-475F-87EA-D23042C3351B}">
      <dgm:prSet/>
      <dgm:spPr/>
      <dgm:t>
        <a:bodyPr/>
        <a:lstStyle/>
        <a:p>
          <a:endParaRPr lang="en-GB"/>
        </a:p>
      </dgm:t>
    </dgm:pt>
    <dgm:pt modelId="{D3865CA4-DAC4-48F5-8AAE-70061C21B013}">
      <dgm:prSet phldrT="[Text]"/>
      <dgm:spPr/>
      <dgm:t>
        <a:bodyPr/>
        <a:lstStyle/>
        <a:p>
          <a:r>
            <a:rPr lang="en-GB" b="0" i="0"/>
            <a:t>Create a BeautifulSoup object from the HTML respone</a:t>
          </a:r>
          <a:endParaRPr lang="en-GB"/>
        </a:p>
      </dgm:t>
    </dgm:pt>
    <dgm:pt modelId="{16C6B0DD-A168-4562-B287-22C327D2DD57}" type="parTrans" cxnId="{58E6C9D9-0764-4C2D-8EE7-328A6E1FDCB8}">
      <dgm:prSet/>
      <dgm:spPr/>
      <dgm:t>
        <a:bodyPr/>
        <a:lstStyle/>
        <a:p>
          <a:endParaRPr lang="en-GB"/>
        </a:p>
      </dgm:t>
    </dgm:pt>
    <dgm:pt modelId="{61EC55CE-66B7-4071-8809-3ED764952053}" type="sibTrans" cxnId="{58E6C9D9-0764-4C2D-8EE7-328A6E1FDCB8}">
      <dgm:prSet/>
      <dgm:spPr/>
      <dgm:t>
        <a:bodyPr/>
        <a:lstStyle/>
        <a:p>
          <a:endParaRPr lang="en-GB"/>
        </a:p>
      </dgm:t>
    </dgm:pt>
    <dgm:pt modelId="{3B6CBBC2-CD0A-4705-A27D-20734499CC5C}">
      <dgm:prSet phldrT="[Text]"/>
      <dgm:spPr/>
      <dgm:t>
        <a:bodyPr/>
        <a:lstStyle/>
        <a:p>
          <a:r>
            <a:rPr lang="en-GB" b="1" i="0"/>
            <a:t>Extract all column/variable names from the HTML table header</a:t>
          </a:r>
          <a:endParaRPr lang="en-GB"/>
        </a:p>
      </dgm:t>
    </dgm:pt>
    <dgm:pt modelId="{3BBFCAEA-D060-49A8-9676-0AEDD95FB05D}" type="parTrans" cxnId="{7FCB0B7F-5DDA-4CA3-95B1-0E57F0E762BA}">
      <dgm:prSet/>
      <dgm:spPr/>
      <dgm:t>
        <a:bodyPr/>
        <a:lstStyle/>
        <a:p>
          <a:endParaRPr lang="en-GB"/>
        </a:p>
      </dgm:t>
    </dgm:pt>
    <dgm:pt modelId="{363666A3-E761-47C2-AFC6-8ECA09FF906E}" type="sibTrans" cxnId="{7FCB0B7F-5DDA-4CA3-95B1-0E57F0E762BA}">
      <dgm:prSet/>
      <dgm:spPr/>
      <dgm:t>
        <a:bodyPr/>
        <a:lstStyle/>
        <a:p>
          <a:endParaRPr lang="en-GB"/>
        </a:p>
      </dgm:t>
    </dgm:pt>
    <dgm:pt modelId="{328595D9-AEF4-4EDB-9D51-8C375E6793AD}">
      <dgm:prSet phldrT="[Text]"/>
      <dgm:spPr/>
      <dgm:t>
        <a:bodyPr/>
        <a:lstStyle/>
        <a:p>
          <a:r>
            <a:rPr lang="en-GB" b="0" i="0" dirty="0"/>
            <a:t>Create an empty dictionary with keys from the extracted column names</a:t>
          </a:r>
          <a:endParaRPr lang="en-GB" dirty="0"/>
        </a:p>
      </dgm:t>
    </dgm:pt>
    <dgm:pt modelId="{9A2A89C9-C3F8-4E01-970F-1B1E1C410670}" type="parTrans" cxnId="{6C2AD8BE-67E5-4CA2-8711-9AE3BD68DEC4}">
      <dgm:prSet/>
      <dgm:spPr/>
      <dgm:t>
        <a:bodyPr/>
        <a:lstStyle/>
        <a:p>
          <a:endParaRPr lang="en-GB"/>
        </a:p>
      </dgm:t>
    </dgm:pt>
    <dgm:pt modelId="{F0647DFC-1F56-45DB-8AE5-F92A7E44DAB1}" type="sibTrans" cxnId="{6C2AD8BE-67E5-4CA2-8711-9AE3BD68DEC4}">
      <dgm:prSet/>
      <dgm:spPr/>
      <dgm:t>
        <a:bodyPr/>
        <a:lstStyle/>
        <a:p>
          <a:endParaRPr lang="en-GB"/>
        </a:p>
      </dgm:t>
    </dgm:pt>
    <dgm:pt modelId="{8EC4563E-5FAB-42F9-AB24-F3AD81BE699E}">
      <dgm:prSet phldrT="[Text]"/>
      <dgm:spPr/>
      <dgm:t>
        <a:bodyPr/>
        <a:lstStyle/>
        <a:p>
          <a:r>
            <a:rPr lang="en-GB" b="0" i="0"/>
            <a:t>Fill up the dictionary with launch records extracted from table rows.</a:t>
          </a:r>
          <a:endParaRPr lang="en-GB"/>
        </a:p>
      </dgm:t>
    </dgm:pt>
    <dgm:pt modelId="{74B5FDFC-44D4-4262-B93B-CEA96979F2E7}" type="parTrans" cxnId="{455AAA35-9484-4574-B6B4-7AA7FA3FCD5B}">
      <dgm:prSet/>
      <dgm:spPr/>
      <dgm:t>
        <a:bodyPr/>
        <a:lstStyle/>
        <a:p>
          <a:endParaRPr lang="en-GB"/>
        </a:p>
      </dgm:t>
    </dgm:pt>
    <dgm:pt modelId="{78E66F41-CF6F-45E8-BD37-C181BD7E1B2D}" type="sibTrans" cxnId="{455AAA35-9484-4574-B6B4-7AA7FA3FCD5B}">
      <dgm:prSet/>
      <dgm:spPr/>
      <dgm:t>
        <a:bodyPr/>
        <a:lstStyle/>
        <a:p>
          <a:endParaRPr lang="en-GB"/>
        </a:p>
      </dgm:t>
    </dgm:pt>
    <dgm:pt modelId="{0B271831-0FAB-4178-992C-00E80CFB078D}">
      <dgm:prSet phldrT="[Text]"/>
      <dgm:spPr/>
      <dgm:t>
        <a:bodyPr/>
        <a:lstStyle/>
        <a:p>
          <a:r>
            <a:rPr lang="en-GB"/>
            <a:t>Convert the dictionary into a CSV dataset</a:t>
          </a:r>
        </a:p>
      </dgm:t>
    </dgm:pt>
    <dgm:pt modelId="{30EAD497-4A9F-45A3-AC94-D86F9F47B05A}" type="parTrans" cxnId="{33DA8764-F7B1-482E-8D06-2392EEB1CCAA}">
      <dgm:prSet/>
      <dgm:spPr/>
      <dgm:t>
        <a:bodyPr/>
        <a:lstStyle/>
        <a:p>
          <a:endParaRPr lang="en-GB"/>
        </a:p>
      </dgm:t>
    </dgm:pt>
    <dgm:pt modelId="{F82593D4-980A-4B4E-9A2D-3E166400F069}" type="sibTrans" cxnId="{33DA8764-F7B1-482E-8D06-2392EEB1CCAA}">
      <dgm:prSet/>
      <dgm:spPr/>
      <dgm:t>
        <a:bodyPr/>
        <a:lstStyle/>
        <a:p>
          <a:endParaRPr lang="en-GB"/>
        </a:p>
      </dgm:t>
    </dgm:pt>
    <dgm:pt modelId="{33E50D7C-ED97-4BE0-A2BF-F2688FEAF0D5}" type="pres">
      <dgm:prSet presAssocID="{F1A38B9F-183C-4DD7-B1DE-A34E492D5C98}" presName="diagram" presStyleCnt="0">
        <dgm:presLayoutVars>
          <dgm:dir/>
          <dgm:resizeHandles val="exact"/>
        </dgm:presLayoutVars>
      </dgm:prSet>
      <dgm:spPr/>
      <dgm:t>
        <a:bodyPr/>
        <a:lstStyle/>
        <a:p>
          <a:endParaRPr lang="en-GB"/>
        </a:p>
      </dgm:t>
    </dgm:pt>
    <dgm:pt modelId="{69EB3EC3-689A-4C6C-9CF5-125B7D9565F7}" type="pres">
      <dgm:prSet presAssocID="{72606DF9-F0B9-4164-987E-3E61191F9F15}" presName="node" presStyleLbl="node1" presStyleIdx="0" presStyleCnt="6">
        <dgm:presLayoutVars>
          <dgm:bulletEnabled val="1"/>
        </dgm:presLayoutVars>
      </dgm:prSet>
      <dgm:spPr/>
      <dgm:t>
        <a:bodyPr/>
        <a:lstStyle/>
        <a:p>
          <a:endParaRPr lang="en-GB"/>
        </a:p>
      </dgm:t>
    </dgm:pt>
    <dgm:pt modelId="{7E268CD3-7747-4C20-B918-E2E67816A034}" type="pres">
      <dgm:prSet presAssocID="{7203073E-D917-485C-A41A-488690D4EA56}" presName="sibTrans" presStyleLbl="sibTrans2D1" presStyleIdx="0" presStyleCnt="5"/>
      <dgm:spPr/>
      <dgm:t>
        <a:bodyPr/>
        <a:lstStyle/>
        <a:p>
          <a:endParaRPr lang="en-GB"/>
        </a:p>
      </dgm:t>
    </dgm:pt>
    <dgm:pt modelId="{3DFF7E39-4183-4265-AD01-D205DD7EF1F6}" type="pres">
      <dgm:prSet presAssocID="{7203073E-D917-485C-A41A-488690D4EA56}" presName="connectorText" presStyleLbl="sibTrans2D1" presStyleIdx="0" presStyleCnt="5"/>
      <dgm:spPr/>
      <dgm:t>
        <a:bodyPr/>
        <a:lstStyle/>
        <a:p>
          <a:endParaRPr lang="en-GB"/>
        </a:p>
      </dgm:t>
    </dgm:pt>
    <dgm:pt modelId="{29E10AFB-091A-4375-8B13-4E1D15FD2310}" type="pres">
      <dgm:prSet presAssocID="{D3865CA4-DAC4-48F5-8AAE-70061C21B013}" presName="node" presStyleLbl="node1" presStyleIdx="1" presStyleCnt="6">
        <dgm:presLayoutVars>
          <dgm:bulletEnabled val="1"/>
        </dgm:presLayoutVars>
      </dgm:prSet>
      <dgm:spPr/>
      <dgm:t>
        <a:bodyPr/>
        <a:lstStyle/>
        <a:p>
          <a:endParaRPr lang="en-GB"/>
        </a:p>
      </dgm:t>
    </dgm:pt>
    <dgm:pt modelId="{7B8C6AE7-6D45-4114-BB35-10920C61EC25}" type="pres">
      <dgm:prSet presAssocID="{61EC55CE-66B7-4071-8809-3ED764952053}" presName="sibTrans" presStyleLbl="sibTrans2D1" presStyleIdx="1" presStyleCnt="5"/>
      <dgm:spPr/>
      <dgm:t>
        <a:bodyPr/>
        <a:lstStyle/>
        <a:p>
          <a:endParaRPr lang="en-GB"/>
        </a:p>
      </dgm:t>
    </dgm:pt>
    <dgm:pt modelId="{2E7D4EB4-64FB-4D4A-AB78-0B26AF3703C6}" type="pres">
      <dgm:prSet presAssocID="{61EC55CE-66B7-4071-8809-3ED764952053}" presName="connectorText" presStyleLbl="sibTrans2D1" presStyleIdx="1" presStyleCnt="5"/>
      <dgm:spPr/>
      <dgm:t>
        <a:bodyPr/>
        <a:lstStyle/>
        <a:p>
          <a:endParaRPr lang="en-GB"/>
        </a:p>
      </dgm:t>
    </dgm:pt>
    <dgm:pt modelId="{428C7C8B-4095-4C6E-A040-75B636EA2AF5}" type="pres">
      <dgm:prSet presAssocID="{3B6CBBC2-CD0A-4705-A27D-20734499CC5C}" presName="node" presStyleLbl="node1" presStyleIdx="2" presStyleCnt="6">
        <dgm:presLayoutVars>
          <dgm:bulletEnabled val="1"/>
        </dgm:presLayoutVars>
      </dgm:prSet>
      <dgm:spPr/>
      <dgm:t>
        <a:bodyPr/>
        <a:lstStyle/>
        <a:p>
          <a:endParaRPr lang="en-GB"/>
        </a:p>
      </dgm:t>
    </dgm:pt>
    <dgm:pt modelId="{10A2A332-0004-49EB-BA10-84255ADD9194}" type="pres">
      <dgm:prSet presAssocID="{363666A3-E761-47C2-AFC6-8ECA09FF906E}" presName="sibTrans" presStyleLbl="sibTrans2D1" presStyleIdx="2" presStyleCnt="5"/>
      <dgm:spPr/>
      <dgm:t>
        <a:bodyPr/>
        <a:lstStyle/>
        <a:p>
          <a:endParaRPr lang="en-GB"/>
        </a:p>
      </dgm:t>
    </dgm:pt>
    <dgm:pt modelId="{0632A0E6-09DD-4414-9866-B255461A42FA}" type="pres">
      <dgm:prSet presAssocID="{363666A3-E761-47C2-AFC6-8ECA09FF906E}" presName="connectorText" presStyleLbl="sibTrans2D1" presStyleIdx="2" presStyleCnt="5"/>
      <dgm:spPr/>
      <dgm:t>
        <a:bodyPr/>
        <a:lstStyle/>
        <a:p>
          <a:endParaRPr lang="en-GB"/>
        </a:p>
      </dgm:t>
    </dgm:pt>
    <dgm:pt modelId="{82451E1E-E61C-4E9E-85DA-0498F47DF58A}" type="pres">
      <dgm:prSet presAssocID="{328595D9-AEF4-4EDB-9D51-8C375E6793AD}" presName="node" presStyleLbl="node1" presStyleIdx="3" presStyleCnt="6">
        <dgm:presLayoutVars>
          <dgm:bulletEnabled val="1"/>
        </dgm:presLayoutVars>
      </dgm:prSet>
      <dgm:spPr/>
      <dgm:t>
        <a:bodyPr/>
        <a:lstStyle/>
        <a:p>
          <a:endParaRPr lang="en-GB"/>
        </a:p>
      </dgm:t>
    </dgm:pt>
    <dgm:pt modelId="{3F0DAD03-AE2B-4C17-A479-2821EB7A2784}" type="pres">
      <dgm:prSet presAssocID="{F0647DFC-1F56-45DB-8AE5-F92A7E44DAB1}" presName="sibTrans" presStyleLbl="sibTrans2D1" presStyleIdx="3" presStyleCnt="5"/>
      <dgm:spPr/>
      <dgm:t>
        <a:bodyPr/>
        <a:lstStyle/>
        <a:p>
          <a:endParaRPr lang="en-GB"/>
        </a:p>
      </dgm:t>
    </dgm:pt>
    <dgm:pt modelId="{4ADFC737-8A1D-4D2A-8AF6-4BB73C60467B}" type="pres">
      <dgm:prSet presAssocID="{F0647DFC-1F56-45DB-8AE5-F92A7E44DAB1}" presName="connectorText" presStyleLbl="sibTrans2D1" presStyleIdx="3" presStyleCnt="5"/>
      <dgm:spPr/>
      <dgm:t>
        <a:bodyPr/>
        <a:lstStyle/>
        <a:p>
          <a:endParaRPr lang="en-GB"/>
        </a:p>
      </dgm:t>
    </dgm:pt>
    <dgm:pt modelId="{113B4D51-01A3-4A40-941A-1BA08B2A3A70}" type="pres">
      <dgm:prSet presAssocID="{8EC4563E-5FAB-42F9-AB24-F3AD81BE699E}" presName="node" presStyleLbl="node1" presStyleIdx="4" presStyleCnt="6">
        <dgm:presLayoutVars>
          <dgm:bulletEnabled val="1"/>
        </dgm:presLayoutVars>
      </dgm:prSet>
      <dgm:spPr/>
      <dgm:t>
        <a:bodyPr/>
        <a:lstStyle/>
        <a:p>
          <a:endParaRPr lang="en-GB"/>
        </a:p>
      </dgm:t>
    </dgm:pt>
    <dgm:pt modelId="{FD9AB3FD-DC55-406A-9D6C-9E3AE0F19728}" type="pres">
      <dgm:prSet presAssocID="{78E66F41-CF6F-45E8-BD37-C181BD7E1B2D}" presName="sibTrans" presStyleLbl="sibTrans2D1" presStyleIdx="4" presStyleCnt="5"/>
      <dgm:spPr/>
      <dgm:t>
        <a:bodyPr/>
        <a:lstStyle/>
        <a:p>
          <a:endParaRPr lang="en-GB"/>
        </a:p>
      </dgm:t>
    </dgm:pt>
    <dgm:pt modelId="{7F241A0E-3D59-4D08-8EED-B2B716E69990}" type="pres">
      <dgm:prSet presAssocID="{78E66F41-CF6F-45E8-BD37-C181BD7E1B2D}" presName="connectorText" presStyleLbl="sibTrans2D1" presStyleIdx="4" presStyleCnt="5"/>
      <dgm:spPr/>
      <dgm:t>
        <a:bodyPr/>
        <a:lstStyle/>
        <a:p>
          <a:endParaRPr lang="en-GB"/>
        </a:p>
      </dgm:t>
    </dgm:pt>
    <dgm:pt modelId="{839D27CC-E22D-491F-B470-FEB941225F1F}" type="pres">
      <dgm:prSet presAssocID="{0B271831-0FAB-4178-992C-00E80CFB078D}" presName="node" presStyleLbl="node1" presStyleIdx="5" presStyleCnt="6">
        <dgm:presLayoutVars>
          <dgm:bulletEnabled val="1"/>
        </dgm:presLayoutVars>
      </dgm:prSet>
      <dgm:spPr/>
      <dgm:t>
        <a:bodyPr/>
        <a:lstStyle/>
        <a:p>
          <a:endParaRPr lang="en-GB"/>
        </a:p>
      </dgm:t>
    </dgm:pt>
  </dgm:ptLst>
  <dgm:cxnLst>
    <dgm:cxn modelId="{33DA8764-F7B1-482E-8D06-2392EEB1CCAA}" srcId="{F1A38B9F-183C-4DD7-B1DE-A34E492D5C98}" destId="{0B271831-0FAB-4178-992C-00E80CFB078D}" srcOrd="5" destOrd="0" parTransId="{30EAD497-4A9F-45A3-AC94-D86F9F47B05A}" sibTransId="{F82593D4-980A-4B4E-9A2D-3E166400F069}"/>
    <dgm:cxn modelId="{A8D662F5-339E-44D0-992F-CAED4ADACB35}" type="presOf" srcId="{78E66F41-CF6F-45E8-BD37-C181BD7E1B2D}" destId="{7F241A0E-3D59-4D08-8EED-B2B716E69990}" srcOrd="1" destOrd="0" presId="urn:microsoft.com/office/officeart/2005/8/layout/process5"/>
    <dgm:cxn modelId="{9616D99E-665C-43EC-98CA-14E6E28CAF8F}" type="presOf" srcId="{363666A3-E761-47C2-AFC6-8ECA09FF906E}" destId="{0632A0E6-09DD-4414-9866-B255461A42FA}" srcOrd="1" destOrd="0" presId="urn:microsoft.com/office/officeart/2005/8/layout/process5"/>
    <dgm:cxn modelId="{6BC0CA13-AB4C-43FA-B6C7-68AB2708E5A3}" type="presOf" srcId="{F0647DFC-1F56-45DB-8AE5-F92A7E44DAB1}" destId="{4ADFC737-8A1D-4D2A-8AF6-4BB73C60467B}" srcOrd="1" destOrd="0" presId="urn:microsoft.com/office/officeart/2005/8/layout/process5"/>
    <dgm:cxn modelId="{805F86AA-470A-4DC6-87E0-1266AD92D406}" type="presOf" srcId="{0B271831-0FAB-4178-992C-00E80CFB078D}" destId="{839D27CC-E22D-491F-B470-FEB941225F1F}" srcOrd="0" destOrd="0" presId="urn:microsoft.com/office/officeart/2005/8/layout/process5"/>
    <dgm:cxn modelId="{42EEB8C6-7E83-48E4-BE7F-ABE03EB80127}" type="presOf" srcId="{72606DF9-F0B9-4164-987E-3E61191F9F15}" destId="{69EB3EC3-689A-4C6C-9CF5-125B7D9565F7}" srcOrd="0" destOrd="0" presId="urn:microsoft.com/office/officeart/2005/8/layout/process5"/>
    <dgm:cxn modelId="{E9A8D34A-275D-40D0-9E80-2671B1854CCA}" type="presOf" srcId="{78E66F41-CF6F-45E8-BD37-C181BD7E1B2D}" destId="{FD9AB3FD-DC55-406A-9D6C-9E3AE0F19728}" srcOrd="0" destOrd="0" presId="urn:microsoft.com/office/officeart/2005/8/layout/process5"/>
    <dgm:cxn modelId="{189DCE5B-197B-49C9-8880-727AB8FD5626}" type="presOf" srcId="{8EC4563E-5FAB-42F9-AB24-F3AD81BE699E}" destId="{113B4D51-01A3-4A40-941A-1BA08B2A3A70}" srcOrd="0" destOrd="0" presId="urn:microsoft.com/office/officeart/2005/8/layout/process5"/>
    <dgm:cxn modelId="{9C5F01E6-5ED2-475F-87EA-D23042C3351B}" srcId="{F1A38B9F-183C-4DD7-B1DE-A34E492D5C98}" destId="{72606DF9-F0B9-4164-987E-3E61191F9F15}" srcOrd="0" destOrd="0" parTransId="{D842FA07-4E8E-4247-A8BE-C6DD10D054E0}" sibTransId="{7203073E-D917-485C-A41A-488690D4EA56}"/>
    <dgm:cxn modelId="{26CD6FA8-EC54-41E5-86BB-6027F8290A9F}" type="presOf" srcId="{328595D9-AEF4-4EDB-9D51-8C375E6793AD}" destId="{82451E1E-E61C-4E9E-85DA-0498F47DF58A}" srcOrd="0" destOrd="0" presId="urn:microsoft.com/office/officeart/2005/8/layout/process5"/>
    <dgm:cxn modelId="{58E6C9D9-0764-4C2D-8EE7-328A6E1FDCB8}" srcId="{F1A38B9F-183C-4DD7-B1DE-A34E492D5C98}" destId="{D3865CA4-DAC4-48F5-8AAE-70061C21B013}" srcOrd="1" destOrd="0" parTransId="{16C6B0DD-A168-4562-B287-22C327D2DD57}" sibTransId="{61EC55CE-66B7-4071-8809-3ED764952053}"/>
    <dgm:cxn modelId="{F059E1EF-4519-4B12-9A33-08779B884671}" type="presOf" srcId="{F1A38B9F-183C-4DD7-B1DE-A34E492D5C98}" destId="{33E50D7C-ED97-4BE0-A2BF-F2688FEAF0D5}" srcOrd="0" destOrd="0" presId="urn:microsoft.com/office/officeart/2005/8/layout/process5"/>
    <dgm:cxn modelId="{6C2AD8BE-67E5-4CA2-8711-9AE3BD68DEC4}" srcId="{F1A38B9F-183C-4DD7-B1DE-A34E492D5C98}" destId="{328595D9-AEF4-4EDB-9D51-8C375E6793AD}" srcOrd="3" destOrd="0" parTransId="{9A2A89C9-C3F8-4E01-970F-1B1E1C410670}" sibTransId="{F0647DFC-1F56-45DB-8AE5-F92A7E44DAB1}"/>
    <dgm:cxn modelId="{876729DF-8ECE-4BB2-AAFC-D5FC9E56A1C0}" type="presOf" srcId="{61EC55CE-66B7-4071-8809-3ED764952053}" destId="{7B8C6AE7-6D45-4114-BB35-10920C61EC25}" srcOrd="0" destOrd="0" presId="urn:microsoft.com/office/officeart/2005/8/layout/process5"/>
    <dgm:cxn modelId="{626FA000-6081-42F9-9F63-1D73CC47D6B9}" type="presOf" srcId="{7203073E-D917-485C-A41A-488690D4EA56}" destId="{3DFF7E39-4183-4265-AD01-D205DD7EF1F6}" srcOrd="1" destOrd="0" presId="urn:microsoft.com/office/officeart/2005/8/layout/process5"/>
    <dgm:cxn modelId="{C39B41F9-4E83-455C-A8AF-965F7A10566C}" type="presOf" srcId="{363666A3-E761-47C2-AFC6-8ECA09FF906E}" destId="{10A2A332-0004-49EB-BA10-84255ADD9194}" srcOrd="0" destOrd="0" presId="urn:microsoft.com/office/officeart/2005/8/layout/process5"/>
    <dgm:cxn modelId="{7FCB0B7F-5DDA-4CA3-95B1-0E57F0E762BA}" srcId="{F1A38B9F-183C-4DD7-B1DE-A34E492D5C98}" destId="{3B6CBBC2-CD0A-4705-A27D-20734499CC5C}" srcOrd="2" destOrd="0" parTransId="{3BBFCAEA-D060-49A8-9676-0AEDD95FB05D}" sibTransId="{363666A3-E761-47C2-AFC6-8ECA09FF906E}"/>
    <dgm:cxn modelId="{A54AFDBB-8FC6-4CAE-990D-2F128B59A974}" type="presOf" srcId="{3B6CBBC2-CD0A-4705-A27D-20734499CC5C}" destId="{428C7C8B-4095-4C6E-A040-75B636EA2AF5}" srcOrd="0" destOrd="0" presId="urn:microsoft.com/office/officeart/2005/8/layout/process5"/>
    <dgm:cxn modelId="{2C6E9C35-13EA-4B26-A251-1350AB4E5848}" type="presOf" srcId="{61EC55CE-66B7-4071-8809-3ED764952053}" destId="{2E7D4EB4-64FB-4D4A-AB78-0B26AF3703C6}" srcOrd="1" destOrd="0" presId="urn:microsoft.com/office/officeart/2005/8/layout/process5"/>
    <dgm:cxn modelId="{DF9A4F15-8C45-4B2C-84ED-6DCE6251E53B}" type="presOf" srcId="{F0647DFC-1F56-45DB-8AE5-F92A7E44DAB1}" destId="{3F0DAD03-AE2B-4C17-A479-2821EB7A2784}" srcOrd="0" destOrd="0" presId="urn:microsoft.com/office/officeart/2005/8/layout/process5"/>
    <dgm:cxn modelId="{455AAA35-9484-4574-B6B4-7AA7FA3FCD5B}" srcId="{F1A38B9F-183C-4DD7-B1DE-A34E492D5C98}" destId="{8EC4563E-5FAB-42F9-AB24-F3AD81BE699E}" srcOrd="4" destOrd="0" parTransId="{74B5FDFC-44D4-4262-B93B-CEA96979F2E7}" sibTransId="{78E66F41-CF6F-45E8-BD37-C181BD7E1B2D}"/>
    <dgm:cxn modelId="{5ADE8FA9-0DCC-4223-AB86-4479F73B52BE}" type="presOf" srcId="{7203073E-D917-485C-A41A-488690D4EA56}" destId="{7E268CD3-7747-4C20-B918-E2E67816A034}" srcOrd="0" destOrd="0" presId="urn:microsoft.com/office/officeart/2005/8/layout/process5"/>
    <dgm:cxn modelId="{F1BB818D-7C7A-425B-AC32-87C07F55F45B}" type="presOf" srcId="{D3865CA4-DAC4-48F5-8AAE-70061C21B013}" destId="{29E10AFB-091A-4375-8B13-4E1D15FD2310}" srcOrd="0" destOrd="0" presId="urn:microsoft.com/office/officeart/2005/8/layout/process5"/>
    <dgm:cxn modelId="{8D637978-321B-4300-B4EA-3C87B83DA0B7}" type="presParOf" srcId="{33E50D7C-ED97-4BE0-A2BF-F2688FEAF0D5}" destId="{69EB3EC3-689A-4C6C-9CF5-125B7D9565F7}" srcOrd="0" destOrd="0" presId="urn:microsoft.com/office/officeart/2005/8/layout/process5"/>
    <dgm:cxn modelId="{CCE9D0E5-6B31-4DD4-A277-3178A6B4DF8F}" type="presParOf" srcId="{33E50D7C-ED97-4BE0-A2BF-F2688FEAF0D5}" destId="{7E268CD3-7747-4C20-B918-E2E67816A034}" srcOrd="1" destOrd="0" presId="urn:microsoft.com/office/officeart/2005/8/layout/process5"/>
    <dgm:cxn modelId="{6533931B-7E2F-47CD-832D-080A02C01140}" type="presParOf" srcId="{7E268CD3-7747-4C20-B918-E2E67816A034}" destId="{3DFF7E39-4183-4265-AD01-D205DD7EF1F6}" srcOrd="0" destOrd="0" presId="urn:microsoft.com/office/officeart/2005/8/layout/process5"/>
    <dgm:cxn modelId="{F0F39C36-A33E-46D9-9496-872DA0E19565}" type="presParOf" srcId="{33E50D7C-ED97-4BE0-A2BF-F2688FEAF0D5}" destId="{29E10AFB-091A-4375-8B13-4E1D15FD2310}" srcOrd="2" destOrd="0" presId="urn:microsoft.com/office/officeart/2005/8/layout/process5"/>
    <dgm:cxn modelId="{A390515D-432D-40F3-94E4-B481C84720CA}" type="presParOf" srcId="{33E50D7C-ED97-4BE0-A2BF-F2688FEAF0D5}" destId="{7B8C6AE7-6D45-4114-BB35-10920C61EC25}" srcOrd="3" destOrd="0" presId="urn:microsoft.com/office/officeart/2005/8/layout/process5"/>
    <dgm:cxn modelId="{108D501A-160E-4E3D-8871-DAB60A1E64FA}" type="presParOf" srcId="{7B8C6AE7-6D45-4114-BB35-10920C61EC25}" destId="{2E7D4EB4-64FB-4D4A-AB78-0B26AF3703C6}" srcOrd="0" destOrd="0" presId="urn:microsoft.com/office/officeart/2005/8/layout/process5"/>
    <dgm:cxn modelId="{15507655-E82F-4A91-9535-C64F40AB69CC}" type="presParOf" srcId="{33E50D7C-ED97-4BE0-A2BF-F2688FEAF0D5}" destId="{428C7C8B-4095-4C6E-A040-75B636EA2AF5}" srcOrd="4" destOrd="0" presId="urn:microsoft.com/office/officeart/2005/8/layout/process5"/>
    <dgm:cxn modelId="{2F1D30E9-4BDC-4C07-9975-B02E2E0F921B}" type="presParOf" srcId="{33E50D7C-ED97-4BE0-A2BF-F2688FEAF0D5}" destId="{10A2A332-0004-49EB-BA10-84255ADD9194}" srcOrd="5" destOrd="0" presId="urn:microsoft.com/office/officeart/2005/8/layout/process5"/>
    <dgm:cxn modelId="{875DF5B4-1A3A-4569-9CB7-D103C0A342CA}" type="presParOf" srcId="{10A2A332-0004-49EB-BA10-84255ADD9194}" destId="{0632A0E6-09DD-4414-9866-B255461A42FA}" srcOrd="0" destOrd="0" presId="urn:microsoft.com/office/officeart/2005/8/layout/process5"/>
    <dgm:cxn modelId="{8A32B1F4-87B7-44D9-A7EA-A83545FA8032}" type="presParOf" srcId="{33E50D7C-ED97-4BE0-A2BF-F2688FEAF0D5}" destId="{82451E1E-E61C-4E9E-85DA-0498F47DF58A}" srcOrd="6" destOrd="0" presId="urn:microsoft.com/office/officeart/2005/8/layout/process5"/>
    <dgm:cxn modelId="{7B255F61-7850-4436-AA2B-4F76CB9F9482}" type="presParOf" srcId="{33E50D7C-ED97-4BE0-A2BF-F2688FEAF0D5}" destId="{3F0DAD03-AE2B-4C17-A479-2821EB7A2784}" srcOrd="7" destOrd="0" presId="urn:microsoft.com/office/officeart/2005/8/layout/process5"/>
    <dgm:cxn modelId="{310AC350-FC67-4F16-83B9-EDECE8F0BAB6}" type="presParOf" srcId="{3F0DAD03-AE2B-4C17-A479-2821EB7A2784}" destId="{4ADFC737-8A1D-4D2A-8AF6-4BB73C60467B}" srcOrd="0" destOrd="0" presId="urn:microsoft.com/office/officeart/2005/8/layout/process5"/>
    <dgm:cxn modelId="{C7783261-5C96-4B27-8D26-DB2809C89F5F}" type="presParOf" srcId="{33E50D7C-ED97-4BE0-A2BF-F2688FEAF0D5}" destId="{113B4D51-01A3-4A40-941A-1BA08B2A3A70}" srcOrd="8" destOrd="0" presId="urn:microsoft.com/office/officeart/2005/8/layout/process5"/>
    <dgm:cxn modelId="{AF74D70A-C6F5-4DF5-A9B0-C67F61447205}" type="presParOf" srcId="{33E50D7C-ED97-4BE0-A2BF-F2688FEAF0D5}" destId="{FD9AB3FD-DC55-406A-9D6C-9E3AE0F19728}" srcOrd="9" destOrd="0" presId="urn:microsoft.com/office/officeart/2005/8/layout/process5"/>
    <dgm:cxn modelId="{4E3FC37B-F6F4-42A4-BBE8-FC589FB137DF}" type="presParOf" srcId="{FD9AB3FD-DC55-406A-9D6C-9E3AE0F19728}" destId="{7F241A0E-3D59-4D08-8EED-B2B716E69990}" srcOrd="0" destOrd="0" presId="urn:microsoft.com/office/officeart/2005/8/layout/process5"/>
    <dgm:cxn modelId="{D0B95210-D297-43AB-9A66-AF6AA4AE3874}" type="presParOf" srcId="{33E50D7C-ED97-4BE0-A2BF-F2688FEAF0D5}" destId="{839D27CC-E22D-491F-B470-FEB941225F1F}" srcOrd="10"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05BD1A-DC98-4075-A699-D2AAB710FBA5}" type="doc">
      <dgm:prSet loTypeId="urn:microsoft.com/office/officeart/2005/8/layout/process4" loCatId="process" qsTypeId="urn:microsoft.com/office/officeart/2005/8/quickstyle/simple3" qsCatId="simple" csTypeId="urn:microsoft.com/office/officeart/2005/8/colors/accent1_2" csCatId="accent1" phldr="1"/>
      <dgm:spPr/>
      <dgm:t>
        <a:bodyPr/>
        <a:lstStyle/>
        <a:p>
          <a:endParaRPr lang="en-GB"/>
        </a:p>
      </dgm:t>
    </dgm:pt>
    <dgm:pt modelId="{0EA6B619-A7C0-4036-831E-2A9B1DEAF91E}">
      <dgm:prSet phldrT="[Text]"/>
      <dgm:spPr/>
      <dgm:t>
        <a:bodyPr/>
        <a:lstStyle/>
        <a:p>
          <a:r>
            <a:rPr lang="en-GB" b="0" i="0"/>
            <a:t>Determine the number of launches on each facility</a:t>
          </a:r>
          <a:endParaRPr lang="en-GB"/>
        </a:p>
      </dgm:t>
    </dgm:pt>
    <dgm:pt modelId="{A5914080-07F1-4416-87D6-2B69F871181C}" type="parTrans" cxnId="{461002E7-5A4B-434B-9C55-B137996EAF5B}">
      <dgm:prSet/>
      <dgm:spPr/>
      <dgm:t>
        <a:bodyPr/>
        <a:lstStyle/>
        <a:p>
          <a:endParaRPr lang="en-GB"/>
        </a:p>
      </dgm:t>
    </dgm:pt>
    <dgm:pt modelId="{3717FA0F-6C43-49D8-B110-7656B469DB79}" type="sibTrans" cxnId="{461002E7-5A4B-434B-9C55-B137996EAF5B}">
      <dgm:prSet/>
      <dgm:spPr/>
      <dgm:t>
        <a:bodyPr/>
        <a:lstStyle/>
        <a:p>
          <a:endParaRPr lang="en-GB"/>
        </a:p>
      </dgm:t>
    </dgm:pt>
    <dgm:pt modelId="{8989920F-7A70-435E-B1FC-E1465FE2BF81}">
      <dgm:prSet phldrT="[Text]"/>
      <dgm:spPr/>
      <dgm:t>
        <a:bodyPr/>
        <a:lstStyle/>
        <a:p>
          <a:r>
            <a:rPr lang="en-GB" b="1" i="0"/>
            <a:t>Calculate the number and occurrences of each orbit</a:t>
          </a:r>
          <a:endParaRPr lang="en-GB"/>
        </a:p>
      </dgm:t>
    </dgm:pt>
    <dgm:pt modelId="{8DB6CEFC-5060-4BA1-A158-136FA9DBBE1C}" type="parTrans" cxnId="{DA30B598-78AD-4B21-953B-CB7AED282A8C}">
      <dgm:prSet/>
      <dgm:spPr/>
      <dgm:t>
        <a:bodyPr/>
        <a:lstStyle/>
        <a:p>
          <a:endParaRPr lang="en-GB"/>
        </a:p>
      </dgm:t>
    </dgm:pt>
    <dgm:pt modelId="{58AD0CEE-E31B-4BE6-9913-2D0F2FD55D15}" type="sibTrans" cxnId="{DA30B598-78AD-4B21-953B-CB7AED282A8C}">
      <dgm:prSet/>
      <dgm:spPr/>
      <dgm:t>
        <a:bodyPr/>
        <a:lstStyle/>
        <a:p>
          <a:endParaRPr lang="en-GB"/>
        </a:p>
      </dgm:t>
    </dgm:pt>
    <dgm:pt modelId="{15BFF254-C080-4C20-9B96-8BEC4B93134F}">
      <dgm:prSet phldrT="[Text]"/>
      <dgm:spPr/>
      <dgm:t>
        <a:bodyPr/>
        <a:lstStyle/>
        <a:p>
          <a:r>
            <a:rPr lang="en-GB" b="1" i="0"/>
            <a:t>Calculate the number and occurences of mission outcome per orbit type</a:t>
          </a:r>
          <a:endParaRPr lang="en-GB"/>
        </a:p>
      </dgm:t>
    </dgm:pt>
    <dgm:pt modelId="{556B77A3-A2CB-4379-B631-0CCCAB5832D9}" type="parTrans" cxnId="{DFE644F2-1F1D-4B60-B78A-1C14EE229100}">
      <dgm:prSet/>
      <dgm:spPr/>
      <dgm:t>
        <a:bodyPr/>
        <a:lstStyle/>
        <a:p>
          <a:endParaRPr lang="en-GB"/>
        </a:p>
      </dgm:t>
    </dgm:pt>
    <dgm:pt modelId="{1CB12CD6-AEC3-4FAF-9697-F0DDBAEAB678}" type="sibTrans" cxnId="{DFE644F2-1F1D-4B60-B78A-1C14EE229100}">
      <dgm:prSet/>
      <dgm:spPr/>
      <dgm:t>
        <a:bodyPr/>
        <a:lstStyle/>
        <a:p>
          <a:endParaRPr lang="en-GB"/>
        </a:p>
      </dgm:t>
    </dgm:pt>
    <dgm:pt modelId="{71F47385-696B-45BA-B0D2-9992ED61BE5A}">
      <dgm:prSet phldrT="[Text]"/>
      <dgm:spPr/>
      <dgm:t>
        <a:bodyPr/>
        <a:lstStyle/>
        <a:p>
          <a:r>
            <a:rPr lang="en-GB"/>
            <a:t>Create a "Class" column containing the information from the outcome label</a:t>
          </a:r>
        </a:p>
      </dgm:t>
    </dgm:pt>
    <dgm:pt modelId="{F266EDA5-CD7A-4C46-A729-913544F604E5}" type="parTrans" cxnId="{277E4084-5B1A-4F83-B8A5-518395AB585B}">
      <dgm:prSet/>
      <dgm:spPr/>
      <dgm:t>
        <a:bodyPr/>
        <a:lstStyle/>
        <a:p>
          <a:endParaRPr lang="en-GB"/>
        </a:p>
      </dgm:t>
    </dgm:pt>
    <dgm:pt modelId="{86799514-7E6F-4FB1-ADB2-1262388A2FC7}" type="sibTrans" cxnId="{277E4084-5B1A-4F83-B8A5-518395AB585B}">
      <dgm:prSet/>
      <dgm:spPr/>
      <dgm:t>
        <a:bodyPr/>
        <a:lstStyle/>
        <a:p>
          <a:endParaRPr lang="en-GB"/>
        </a:p>
      </dgm:t>
    </dgm:pt>
    <dgm:pt modelId="{5CEC74AD-0E82-45B5-BC89-FAC891233F56}">
      <dgm:prSet phldrT="[Text]"/>
      <dgm:spPr/>
      <dgm:t>
        <a:bodyPr/>
        <a:lstStyle/>
        <a:p>
          <a:r>
            <a:rPr lang="en-GB"/>
            <a:t>Transform the data frame into a CSV dataset.</a:t>
          </a:r>
        </a:p>
      </dgm:t>
    </dgm:pt>
    <dgm:pt modelId="{B4F29834-E37E-4B66-9F23-BEBAB6002827}" type="parTrans" cxnId="{C3E51F0D-80EC-415B-9D37-A4BBD33B85BC}">
      <dgm:prSet/>
      <dgm:spPr/>
      <dgm:t>
        <a:bodyPr/>
        <a:lstStyle/>
        <a:p>
          <a:endParaRPr lang="en-GB"/>
        </a:p>
      </dgm:t>
    </dgm:pt>
    <dgm:pt modelId="{26938570-8701-4B71-B3A0-5195E40088ED}" type="sibTrans" cxnId="{C3E51F0D-80EC-415B-9D37-A4BBD33B85BC}">
      <dgm:prSet/>
      <dgm:spPr/>
      <dgm:t>
        <a:bodyPr/>
        <a:lstStyle/>
        <a:p>
          <a:endParaRPr lang="en-GB"/>
        </a:p>
      </dgm:t>
    </dgm:pt>
    <dgm:pt modelId="{7025DB53-81EA-4C27-A397-2EA468E4E57E}">
      <dgm:prSet phldrT="[Text]"/>
      <dgm:spPr/>
      <dgm:t>
        <a:bodyPr/>
        <a:lstStyle/>
        <a:p>
          <a:r>
            <a:rPr lang="en-GB"/>
            <a:t>Create a landing outcome training label and loop through all the landing outcomes </a:t>
          </a:r>
        </a:p>
      </dgm:t>
    </dgm:pt>
    <dgm:pt modelId="{D385794B-38D2-4C34-ADA6-D37077238CE5}" type="parTrans" cxnId="{5E66138D-ACF9-440F-AC9F-FDC4DBD726DB}">
      <dgm:prSet/>
      <dgm:spPr/>
      <dgm:t>
        <a:bodyPr/>
        <a:lstStyle/>
        <a:p>
          <a:endParaRPr lang="en-GB"/>
        </a:p>
      </dgm:t>
    </dgm:pt>
    <dgm:pt modelId="{70D489C5-F19E-4442-AB42-811879E76CC8}" type="sibTrans" cxnId="{5E66138D-ACF9-440F-AC9F-FDC4DBD726DB}">
      <dgm:prSet/>
      <dgm:spPr/>
      <dgm:t>
        <a:bodyPr/>
        <a:lstStyle/>
        <a:p>
          <a:endParaRPr lang="en-GB"/>
        </a:p>
      </dgm:t>
    </dgm:pt>
    <dgm:pt modelId="{284D9196-1E5D-4D8F-A691-3955758D4208}" type="pres">
      <dgm:prSet presAssocID="{B405BD1A-DC98-4075-A699-D2AAB710FBA5}" presName="Name0" presStyleCnt="0">
        <dgm:presLayoutVars>
          <dgm:dir/>
          <dgm:animLvl val="lvl"/>
          <dgm:resizeHandles val="exact"/>
        </dgm:presLayoutVars>
      </dgm:prSet>
      <dgm:spPr/>
      <dgm:t>
        <a:bodyPr/>
        <a:lstStyle/>
        <a:p>
          <a:endParaRPr lang="en-GB"/>
        </a:p>
      </dgm:t>
    </dgm:pt>
    <dgm:pt modelId="{0E60FAF8-DBA9-459F-958E-1341ACDB2A83}" type="pres">
      <dgm:prSet presAssocID="{5CEC74AD-0E82-45B5-BC89-FAC891233F56}" presName="boxAndChildren" presStyleCnt="0"/>
      <dgm:spPr/>
    </dgm:pt>
    <dgm:pt modelId="{2526E7A0-69AD-402F-8000-8C5D9AA4FE74}" type="pres">
      <dgm:prSet presAssocID="{5CEC74AD-0E82-45B5-BC89-FAC891233F56}" presName="parentTextBox" presStyleLbl="node1" presStyleIdx="0" presStyleCnt="6"/>
      <dgm:spPr/>
      <dgm:t>
        <a:bodyPr/>
        <a:lstStyle/>
        <a:p>
          <a:endParaRPr lang="en-GB"/>
        </a:p>
      </dgm:t>
    </dgm:pt>
    <dgm:pt modelId="{175B5E26-1CBB-4BA4-BA1B-782282A167E1}" type="pres">
      <dgm:prSet presAssocID="{86799514-7E6F-4FB1-ADB2-1262388A2FC7}" presName="sp" presStyleCnt="0"/>
      <dgm:spPr/>
    </dgm:pt>
    <dgm:pt modelId="{958456D9-BDDA-4320-A558-54B4819AA57A}" type="pres">
      <dgm:prSet presAssocID="{71F47385-696B-45BA-B0D2-9992ED61BE5A}" presName="arrowAndChildren" presStyleCnt="0"/>
      <dgm:spPr/>
    </dgm:pt>
    <dgm:pt modelId="{FFB25AA7-C998-49C2-80F3-E000B454C3EB}" type="pres">
      <dgm:prSet presAssocID="{71F47385-696B-45BA-B0D2-9992ED61BE5A}" presName="parentTextArrow" presStyleLbl="node1" presStyleIdx="1" presStyleCnt="6"/>
      <dgm:spPr/>
      <dgm:t>
        <a:bodyPr/>
        <a:lstStyle/>
        <a:p>
          <a:endParaRPr lang="en-GB"/>
        </a:p>
      </dgm:t>
    </dgm:pt>
    <dgm:pt modelId="{26986EC3-6D0E-4CF0-B1DE-164ED957CB6C}" type="pres">
      <dgm:prSet presAssocID="{70D489C5-F19E-4442-AB42-811879E76CC8}" presName="sp" presStyleCnt="0"/>
      <dgm:spPr/>
    </dgm:pt>
    <dgm:pt modelId="{9574159B-157E-4C26-A69A-21A968C6680E}" type="pres">
      <dgm:prSet presAssocID="{7025DB53-81EA-4C27-A397-2EA468E4E57E}" presName="arrowAndChildren" presStyleCnt="0"/>
      <dgm:spPr/>
    </dgm:pt>
    <dgm:pt modelId="{297BD505-C619-4BD4-94FB-35DAE75C686F}" type="pres">
      <dgm:prSet presAssocID="{7025DB53-81EA-4C27-A397-2EA468E4E57E}" presName="parentTextArrow" presStyleLbl="node1" presStyleIdx="2" presStyleCnt="6"/>
      <dgm:spPr/>
      <dgm:t>
        <a:bodyPr/>
        <a:lstStyle/>
        <a:p>
          <a:endParaRPr lang="en-GB"/>
        </a:p>
      </dgm:t>
    </dgm:pt>
    <dgm:pt modelId="{13733F59-8847-4A2E-B847-E9432B95E074}" type="pres">
      <dgm:prSet presAssocID="{1CB12CD6-AEC3-4FAF-9697-F0DDBAEAB678}" presName="sp" presStyleCnt="0"/>
      <dgm:spPr/>
    </dgm:pt>
    <dgm:pt modelId="{77533B01-7A25-447D-AB2C-661B8485DAF1}" type="pres">
      <dgm:prSet presAssocID="{15BFF254-C080-4C20-9B96-8BEC4B93134F}" presName="arrowAndChildren" presStyleCnt="0"/>
      <dgm:spPr/>
    </dgm:pt>
    <dgm:pt modelId="{21B929A1-9A4F-478D-9616-0BBB3F5A38BD}" type="pres">
      <dgm:prSet presAssocID="{15BFF254-C080-4C20-9B96-8BEC4B93134F}" presName="parentTextArrow" presStyleLbl="node1" presStyleIdx="3" presStyleCnt="6"/>
      <dgm:spPr/>
      <dgm:t>
        <a:bodyPr/>
        <a:lstStyle/>
        <a:p>
          <a:endParaRPr lang="en-GB"/>
        </a:p>
      </dgm:t>
    </dgm:pt>
    <dgm:pt modelId="{F1D1BD25-8351-4124-87A3-8B1492E3BDC5}" type="pres">
      <dgm:prSet presAssocID="{58AD0CEE-E31B-4BE6-9913-2D0F2FD55D15}" presName="sp" presStyleCnt="0"/>
      <dgm:spPr/>
    </dgm:pt>
    <dgm:pt modelId="{B30DCF5B-A156-4941-AC94-7EEF8C817047}" type="pres">
      <dgm:prSet presAssocID="{8989920F-7A70-435E-B1FC-E1465FE2BF81}" presName="arrowAndChildren" presStyleCnt="0"/>
      <dgm:spPr/>
    </dgm:pt>
    <dgm:pt modelId="{B2BC6F74-3DBB-4690-B5A8-36B2CA9164A9}" type="pres">
      <dgm:prSet presAssocID="{8989920F-7A70-435E-B1FC-E1465FE2BF81}" presName="parentTextArrow" presStyleLbl="node1" presStyleIdx="4" presStyleCnt="6"/>
      <dgm:spPr/>
      <dgm:t>
        <a:bodyPr/>
        <a:lstStyle/>
        <a:p>
          <a:endParaRPr lang="en-GB"/>
        </a:p>
      </dgm:t>
    </dgm:pt>
    <dgm:pt modelId="{ACC9869C-5A4A-4A8E-812D-E28628A4ED97}" type="pres">
      <dgm:prSet presAssocID="{3717FA0F-6C43-49D8-B110-7656B469DB79}" presName="sp" presStyleCnt="0"/>
      <dgm:spPr/>
    </dgm:pt>
    <dgm:pt modelId="{62294C2C-37B4-49A5-ABCD-C15EA7188F91}" type="pres">
      <dgm:prSet presAssocID="{0EA6B619-A7C0-4036-831E-2A9B1DEAF91E}" presName="arrowAndChildren" presStyleCnt="0"/>
      <dgm:spPr/>
    </dgm:pt>
    <dgm:pt modelId="{54BB2368-BE04-4E6B-8570-715AAB8DBD2C}" type="pres">
      <dgm:prSet presAssocID="{0EA6B619-A7C0-4036-831E-2A9B1DEAF91E}" presName="parentTextArrow" presStyleLbl="node1" presStyleIdx="5" presStyleCnt="6"/>
      <dgm:spPr/>
      <dgm:t>
        <a:bodyPr/>
        <a:lstStyle/>
        <a:p>
          <a:endParaRPr lang="en-GB"/>
        </a:p>
      </dgm:t>
    </dgm:pt>
  </dgm:ptLst>
  <dgm:cxnLst>
    <dgm:cxn modelId="{6AC8A190-80BF-491A-A7AD-4E6B4496F24A}" type="presOf" srcId="{B405BD1A-DC98-4075-A699-D2AAB710FBA5}" destId="{284D9196-1E5D-4D8F-A691-3955758D4208}" srcOrd="0" destOrd="0" presId="urn:microsoft.com/office/officeart/2005/8/layout/process4"/>
    <dgm:cxn modelId="{B509FF10-33F4-4CBD-A166-5444FD655F0C}" type="presOf" srcId="{15BFF254-C080-4C20-9B96-8BEC4B93134F}" destId="{21B929A1-9A4F-478D-9616-0BBB3F5A38BD}" srcOrd="0" destOrd="0" presId="urn:microsoft.com/office/officeart/2005/8/layout/process4"/>
    <dgm:cxn modelId="{DFE644F2-1F1D-4B60-B78A-1C14EE229100}" srcId="{B405BD1A-DC98-4075-A699-D2AAB710FBA5}" destId="{15BFF254-C080-4C20-9B96-8BEC4B93134F}" srcOrd="2" destOrd="0" parTransId="{556B77A3-A2CB-4379-B631-0CCCAB5832D9}" sibTransId="{1CB12CD6-AEC3-4FAF-9697-F0DDBAEAB678}"/>
    <dgm:cxn modelId="{FB7D84D7-5FAF-45FE-AFE3-53F9E40E29C0}" type="presOf" srcId="{71F47385-696B-45BA-B0D2-9992ED61BE5A}" destId="{FFB25AA7-C998-49C2-80F3-E000B454C3EB}" srcOrd="0" destOrd="0" presId="urn:microsoft.com/office/officeart/2005/8/layout/process4"/>
    <dgm:cxn modelId="{58CE76CE-CB0B-49CC-8605-A8F0A92BF046}" type="presOf" srcId="{5CEC74AD-0E82-45B5-BC89-FAC891233F56}" destId="{2526E7A0-69AD-402F-8000-8C5D9AA4FE74}" srcOrd="0" destOrd="0" presId="urn:microsoft.com/office/officeart/2005/8/layout/process4"/>
    <dgm:cxn modelId="{5E66138D-ACF9-440F-AC9F-FDC4DBD726DB}" srcId="{B405BD1A-DC98-4075-A699-D2AAB710FBA5}" destId="{7025DB53-81EA-4C27-A397-2EA468E4E57E}" srcOrd="3" destOrd="0" parTransId="{D385794B-38D2-4C34-ADA6-D37077238CE5}" sibTransId="{70D489C5-F19E-4442-AB42-811879E76CC8}"/>
    <dgm:cxn modelId="{ED40248C-9175-4283-AD3C-BE6985F331AA}" type="presOf" srcId="{0EA6B619-A7C0-4036-831E-2A9B1DEAF91E}" destId="{54BB2368-BE04-4E6B-8570-715AAB8DBD2C}" srcOrd="0" destOrd="0" presId="urn:microsoft.com/office/officeart/2005/8/layout/process4"/>
    <dgm:cxn modelId="{5AEF3720-BB28-41D9-815A-1B6CF382D009}" type="presOf" srcId="{8989920F-7A70-435E-B1FC-E1465FE2BF81}" destId="{B2BC6F74-3DBB-4690-B5A8-36B2CA9164A9}" srcOrd="0" destOrd="0" presId="urn:microsoft.com/office/officeart/2005/8/layout/process4"/>
    <dgm:cxn modelId="{461002E7-5A4B-434B-9C55-B137996EAF5B}" srcId="{B405BD1A-DC98-4075-A699-D2AAB710FBA5}" destId="{0EA6B619-A7C0-4036-831E-2A9B1DEAF91E}" srcOrd="0" destOrd="0" parTransId="{A5914080-07F1-4416-87D6-2B69F871181C}" sibTransId="{3717FA0F-6C43-49D8-B110-7656B469DB79}"/>
    <dgm:cxn modelId="{277E4084-5B1A-4F83-B8A5-518395AB585B}" srcId="{B405BD1A-DC98-4075-A699-D2AAB710FBA5}" destId="{71F47385-696B-45BA-B0D2-9992ED61BE5A}" srcOrd="4" destOrd="0" parTransId="{F266EDA5-CD7A-4C46-A729-913544F604E5}" sibTransId="{86799514-7E6F-4FB1-ADB2-1262388A2FC7}"/>
    <dgm:cxn modelId="{C3E51F0D-80EC-415B-9D37-A4BBD33B85BC}" srcId="{B405BD1A-DC98-4075-A699-D2AAB710FBA5}" destId="{5CEC74AD-0E82-45B5-BC89-FAC891233F56}" srcOrd="5" destOrd="0" parTransId="{B4F29834-E37E-4B66-9F23-BEBAB6002827}" sibTransId="{26938570-8701-4B71-B3A0-5195E40088ED}"/>
    <dgm:cxn modelId="{E0BD964E-E3F5-4CCB-ACF7-DC7DA857F8DB}" type="presOf" srcId="{7025DB53-81EA-4C27-A397-2EA468E4E57E}" destId="{297BD505-C619-4BD4-94FB-35DAE75C686F}" srcOrd="0" destOrd="0" presId="urn:microsoft.com/office/officeart/2005/8/layout/process4"/>
    <dgm:cxn modelId="{DA30B598-78AD-4B21-953B-CB7AED282A8C}" srcId="{B405BD1A-DC98-4075-A699-D2AAB710FBA5}" destId="{8989920F-7A70-435E-B1FC-E1465FE2BF81}" srcOrd="1" destOrd="0" parTransId="{8DB6CEFC-5060-4BA1-A158-136FA9DBBE1C}" sibTransId="{58AD0CEE-E31B-4BE6-9913-2D0F2FD55D15}"/>
    <dgm:cxn modelId="{08AB938C-33CD-4FD4-921E-5AAD2D808763}" type="presParOf" srcId="{284D9196-1E5D-4D8F-A691-3955758D4208}" destId="{0E60FAF8-DBA9-459F-958E-1341ACDB2A83}" srcOrd="0" destOrd="0" presId="urn:microsoft.com/office/officeart/2005/8/layout/process4"/>
    <dgm:cxn modelId="{EC1ECCE1-2A39-4110-8B83-9672D21EB2E0}" type="presParOf" srcId="{0E60FAF8-DBA9-459F-958E-1341ACDB2A83}" destId="{2526E7A0-69AD-402F-8000-8C5D9AA4FE74}" srcOrd="0" destOrd="0" presId="urn:microsoft.com/office/officeart/2005/8/layout/process4"/>
    <dgm:cxn modelId="{7992F649-8DBA-4A5C-800C-D72CE73F274F}" type="presParOf" srcId="{284D9196-1E5D-4D8F-A691-3955758D4208}" destId="{175B5E26-1CBB-4BA4-BA1B-782282A167E1}" srcOrd="1" destOrd="0" presId="urn:microsoft.com/office/officeart/2005/8/layout/process4"/>
    <dgm:cxn modelId="{970387CB-417F-4753-9DB5-10BE8884A080}" type="presParOf" srcId="{284D9196-1E5D-4D8F-A691-3955758D4208}" destId="{958456D9-BDDA-4320-A558-54B4819AA57A}" srcOrd="2" destOrd="0" presId="urn:microsoft.com/office/officeart/2005/8/layout/process4"/>
    <dgm:cxn modelId="{6591E31F-085E-4A04-8155-BF7E5F6773FD}" type="presParOf" srcId="{958456D9-BDDA-4320-A558-54B4819AA57A}" destId="{FFB25AA7-C998-49C2-80F3-E000B454C3EB}" srcOrd="0" destOrd="0" presId="urn:microsoft.com/office/officeart/2005/8/layout/process4"/>
    <dgm:cxn modelId="{E59590C2-83DC-4C7F-BD40-0E486B32B0BD}" type="presParOf" srcId="{284D9196-1E5D-4D8F-A691-3955758D4208}" destId="{26986EC3-6D0E-4CF0-B1DE-164ED957CB6C}" srcOrd="3" destOrd="0" presId="urn:microsoft.com/office/officeart/2005/8/layout/process4"/>
    <dgm:cxn modelId="{CD9185E0-0BAE-482C-B4DF-20AB1B2871C8}" type="presParOf" srcId="{284D9196-1E5D-4D8F-A691-3955758D4208}" destId="{9574159B-157E-4C26-A69A-21A968C6680E}" srcOrd="4" destOrd="0" presId="urn:microsoft.com/office/officeart/2005/8/layout/process4"/>
    <dgm:cxn modelId="{DBB20868-7DA7-448C-86BF-4ACE3F969F2F}" type="presParOf" srcId="{9574159B-157E-4C26-A69A-21A968C6680E}" destId="{297BD505-C619-4BD4-94FB-35DAE75C686F}" srcOrd="0" destOrd="0" presId="urn:microsoft.com/office/officeart/2005/8/layout/process4"/>
    <dgm:cxn modelId="{14760594-FCF9-4E30-8B00-02525D8113FC}" type="presParOf" srcId="{284D9196-1E5D-4D8F-A691-3955758D4208}" destId="{13733F59-8847-4A2E-B847-E9432B95E074}" srcOrd="5" destOrd="0" presId="urn:microsoft.com/office/officeart/2005/8/layout/process4"/>
    <dgm:cxn modelId="{961A8D25-0007-4565-BD43-225C9C8BE327}" type="presParOf" srcId="{284D9196-1E5D-4D8F-A691-3955758D4208}" destId="{77533B01-7A25-447D-AB2C-661B8485DAF1}" srcOrd="6" destOrd="0" presId="urn:microsoft.com/office/officeart/2005/8/layout/process4"/>
    <dgm:cxn modelId="{46D2359E-D898-4EDC-B032-B88532ADF03A}" type="presParOf" srcId="{77533B01-7A25-447D-AB2C-661B8485DAF1}" destId="{21B929A1-9A4F-478D-9616-0BBB3F5A38BD}" srcOrd="0" destOrd="0" presId="urn:microsoft.com/office/officeart/2005/8/layout/process4"/>
    <dgm:cxn modelId="{0AFA5CAC-4060-406D-9214-095AE2798585}" type="presParOf" srcId="{284D9196-1E5D-4D8F-A691-3955758D4208}" destId="{F1D1BD25-8351-4124-87A3-8B1492E3BDC5}" srcOrd="7" destOrd="0" presId="urn:microsoft.com/office/officeart/2005/8/layout/process4"/>
    <dgm:cxn modelId="{5BA64CBF-C57E-4F6D-A5E5-1C1675EE7A01}" type="presParOf" srcId="{284D9196-1E5D-4D8F-A691-3955758D4208}" destId="{B30DCF5B-A156-4941-AC94-7EEF8C817047}" srcOrd="8" destOrd="0" presId="urn:microsoft.com/office/officeart/2005/8/layout/process4"/>
    <dgm:cxn modelId="{1111DC78-4654-4209-8863-30F581640AF4}" type="presParOf" srcId="{B30DCF5B-A156-4941-AC94-7EEF8C817047}" destId="{B2BC6F74-3DBB-4690-B5A8-36B2CA9164A9}" srcOrd="0" destOrd="0" presId="urn:microsoft.com/office/officeart/2005/8/layout/process4"/>
    <dgm:cxn modelId="{C4A9C624-16E0-493E-9852-3EE528658A63}" type="presParOf" srcId="{284D9196-1E5D-4D8F-A691-3955758D4208}" destId="{ACC9869C-5A4A-4A8E-812D-E28628A4ED97}" srcOrd="9" destOrd="0" presId="urn:microsoft.com/office/officeart/2005/8/layout/process4"/>
    <dgm:cxn modelId="{9C6CD24F-3B75-4127-AF84-82EEA5AF28FE}" type="presParOf" srcId="{284D9196-1E5D-4D8F-A691-3955758D4208}" destId="{62294C2C-37B4-49A5-ABCD-C15EA7188F91}" srcOrd="10" destOrd="0" presId="urn:microsoft.com/office/officeart/2005/8/layout/process4"/>
    <dgm:cxn modelId="{45CDBF20-311B-4506-A6F2-2FE806171830}" type="presParOf" srcId="{62294C2C-37B4-49A5-ABCD-C15EA7188F91}" destId="{54BB2368-BE04-4E6B-8570-715AAB8DBD2C}"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FF3C04-5F40-4D4C-9357-C41FF576C051}"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GB"/>
        </a:p>
      </dgm:t>
    </dgm:pt>
    <dgm:pt modelId="{F6C4C660-F457-47AF-ACED-F29049F4CDB8}">
      <dgm:prSet phldrT="[Text]"/>
      <dgm:spPr/>
      <dgm:t>
        <a:bodyPr/>
        <a:lstStyle/>
        <a:p>
          <a:r>
            <a:rPr lang="en-GB" b="0" i="0" dirty="0" smtClean="0"/>
            <a:t>Create a column for the class</a:t>
          </a:r>
          <a:endParaRPr lang="en-GB" dirty="0"/>
        </a:p>
      </dgm:t>
    </dgm:pt>
    <dgm:pt modelId="{E696E5B7-B629-4457-B3A3-4AA40334FDA0}" type="parTrans" cxnId="{D8958BDF-A2E5-4A60-88D8-2A4A9961CFB8}">
      <dgm:prSet/>
      <dgm:spPr/>
      <dgm:t>
        <a:bodyPr/>
        <a:lstStyle/>
        <a:p>
          <a:endParaRPr lang="en-GB"/>
        </a:p>
      </dgm:t>
    </dgm:pt>
    <dgm:pt modelId="{A8F0172B-52F4-4974-A38E-3E5FB116E1A0}" type="sibTrans" cxnId="{D8958BDF-A2E5-4A60-88D8-2A4A9961CFB8}">
      <dgm:prSet/>
      <dgm:spPr/>
      <dgm:t>
        <a:bodyPr/>
        <a:lstStyle/>
        <a:p>
          <a:endParaRPr lang="en-GB"/>
        </a:p>
      </dgm:t>
    </dgm:pt>
    <dgm:pt modelId="{5F3C657E-214D-42DF-81D4-9D76A86D56B7}">
      <dgm:prSet/>
      <dgm:spPr/>
      <dgm:t>
        <a:bodyPr/>
        <a:lstStyle/>
        <a:p>
          <a:r>
            <a:rPr lang="en-GB" b="0" i="0"/>
            <a:t>Standardize the data</a:t>
          </a:r>
        </a:p>
      </dgm:t>
    </dgm:pt>
    <dgm:pt modelId="{80D9540B-9D0D-45BE-8054-9F765698FA0A}" type="parTrans" cxnId="{82621212-AABA-48C9-8149-686B2D214B72}">
      <dgm:prSet/>
      <dgm:spPr/>
      <dgm:t>
        <a:bodyPr/>
        <a:lstStyle/>
        <a:p>
          <a:endParaRPr lang="en-GB"/>
        </a:p>
      </dgm:t>
    </dgm:pt>
    <dgm:pt modelId="{02AC58EA-2640-4305-8DDF-539656A3EA05}" type="sibTrans" cxnId="{82621212-AABA-48C9-8149-686B2D214B72}">
      <dgm:prSet/>
      <dgm:spPr/>
      <dgm:t>
        <a:bodyPr/>
        <a:lstStyle/>
        <a:p>
          <a:endParaRPr lang="en-GB"/>
        </a:p>
      </dgm:t>
    </dgm:pt>
    <dgm:pt modelId="{475C0E03-4D9F-44FF-B07C-BF47BAAD1BE6}">
      <dgm:prSet/>
      <dgm:spPr/>
      <dgm:t>
        <a:bodyPr/>
        <a:lstStyle/>
        <a:p>
          <a:r>
            <a:rPr lang="en-GB" b="0" i="0"/>
            <a:t>Split data into training data and test data</a:t>
          </a:r>
        </a:p>
      </dgm:t>
    </dgm:pt>
    <dgm:pt modelId="{1E1A2117-9832-41A1-93AA-32527A1E22B5}" type="parTrans" cxnId="{71E071AB-7591-4522-ACF9-A6E98FBB07BB}">
      <dgm:prSet/>
      <dgm:spPr/>
      <dgm:t>
        <a:bodyPr/>
        <a:lstStyle/>
        <a:p>
          <a:endParaRPr lang="en-GB"/>
        </a:p>
      </dgm:t>
    </dgm:pt>
    <dgm:pt modelId="{786CC61D-13B8-486F-9ACD-35F122F08DCB}" type="sibTrans" cxnId="{71E071AB-7591-4522-ACF9-A6E98FBB07BB}">
      <dgm:prSet/>
      <dgm:spPr/>
      <dgm:t>
        <a:bodyPr/>
        <a:lstStyle/>
        <a:p>
          <a:endParaRPr lang="en-GB"/>
        </a:p>
      </dgm:t>
    </dgm:pt>
    <dgm:pt modelId="{1BD20590-5323-4CD9-BBCF-C0DDFF0A31F7}">
      <dgm:prSet phldrT="[Text]"/>
      <dgm:spPr/>
      <dgm:t>
        <a:bodyPr/>
        <a:lstStyle/>
        <a:p>
          <a:r>
            <a:rPr lang="en-GB" b="0" i="0"/>
            <a:t>Create a GridSearchCV object and fit different ML objects.</a:t>
          </a:r>
          <a:endParaRPr lang="en-GB"/>
        </a:p>
      </dgm:t>
    </dgm:pt>
    <dgm:pt modelId="{12D2C808-DE22-454C-85D8-D152EB580317}" type="parTrans" cxnId="{D92DDA33-C31B-445F-9F3A-CABD7C917041}">
      <dgm:prSet/>
      <dgm:spPr/>
      <dgm:t>
        <a:bodyPr/>
        <a:lstStyle/>
        <a:p>
          <a:endParaRPr lang="en-GB"/>
        </a:p>
      </dgm:t>
    </dgm:pt>
    <dgm:pt modelId="{2E126E3C-A6D1-44FF-8F79-A950E832EC3C}" type="sibTrans" cxnId="{D92DDA33-C31B-445F-9F3A-CABD7C917041}">
      <dgm:prSet/>
      <dgm:spPr/>
      <dgm:t>
        <a:bodyPr/>
        <a:lstStyle/>
        <a:p>
          <a:endParaRPr lang="en-GB"/>
        </a:p>
      </dgm:t>
    </dgm:pt>
    <dgm:pt modelId="{E84E7B3B-9D79-4C75-96AE-547F78634B5A}">
      <dgm:prSet phldrT="[Text]"/>
      <dgm:spPr/>
      <dgm:t>
        <a:bodyPr/>
        <a:lstStyle/>
        <a:p>
          <a:r>
            <a:rPr lang="en-GB" b="0" i="0"/>
            <a:t>Calculate the accuracy on the test data</a:t>
          </a:r>
          <a:endParaRPr lang="en-GB"/>
        </a:p>
      </dgm:t>
    </dgm:pt>
    <dgm:pt modelId="{0D46A468-43D6-4ED4-B9DE-8B02DF717CC1}" type="parTrans" cxnId="{4951E29C-F6E6-4AC1-91D4-12C3DB6E9E30}">
      <dgm:prSet/>
      <dgm:spPr/>
      <dgm:t>
        <a:bodyPr/>
        <a:lstStyle/>
        <a:p>
          <a:endParaRPr lang="en-GB"/>
        </a:p>
      </dgm:t>
    </dgm:pt>
    <dgm:pt modelId="{2CCA3230-2E1E-4999-B34B-55051AC18E28}" type="sibTrans" cxnId="{4951E29C-F6E6-4AC1-91D4-12C3DB6E9E30}">
      <dgm:prSet/>
      <dgm:spPr/>
      <dgm:t>
        <a:bodyPr/>
        <a:lstStyle/>
        <a:p>
          <a:endParaRPr lang="en-GB"/>
        </a:p>
      </dgm:t>
    </dgm:pt>
    <dgm:pt modelId="{4C2CE869-0F76-43C0-AFCB-2AEBDABF2AC9}">
      <dgm:prSet phldrT="[Text]"/>
      <dgm:spPr/>
      <dgm:t>
        <a:bodyPr/>
        <a:lstStyle/>
        <a:p>
          <a:r>
            <a:rPr lang="en-GB"/>
            <a:t>Choose the best ML method</a:t>
          </a:r>
        </a:p>
      </dgm:t>
    </dgm:pt>
    <dgm:pt modelId="{A62DDC84-4FF7-4B29-87A6-CE713EBB62CB}" type="parTrans" cxnId="{1C306F18-4728-4FE8-A36A-46339D2AF3C3}">
      <dgm:prSet/>
      <dgm:spPr/>
      <dgm:t>
        <a:bodyPr/>
        <a:lstStyle/>
        <a:p>
          <a:endParaRPr lang="en-GB"/>
        </a:p>
      </dgm:t>
    </dgm:pt>
    <dgm:pt modelId="{6B35FCF7-43C6-4D93-8E0C-0055FF22BC5B}" type="sibTrans" cxnId="{1C306F18-4728-4FE8-A36A-46339D2AF3C3}">
      <dgm:prSet/>
      <dgm:spPr/>
      <dgm:t>
        <a:bodyPr/>
        <a:lstStyle/>
        <a:p>
          <a:endParaRPr lang="en-GB"/>
        </a:p>
      </dgm:t>
    </dgm:pt>
    <dgm:pt modelId="{2F56096B-0E48-41AF-BE65-426AE8689B52}">
      <dgm:prSet phldrT="[Text]"/>
      <dgm:spPr/>
      <dgm:t>
        <a:bodyPr/>
        <a:lstStyle/>
        <a:p>
          <a:r>
            <a:rPr lang="en-GB" b="0" i="0"/>
            <a:t>Compare the predictions with the real labels</a:t>
          </a:r>
          <a:endParaRPr lang="en-GB"/>
        </a:p>
      </dgm:t>
    </dgm:pt>
    <dgm:pt modelId="{71340EC1-DC85-4340-BB7B-6639DEB98A47}" type="parTrans" cxnId="{D332A9A5-DF0E-420D-9F08-ED2FCF9E21A0}">
      <dgm:prSet/>
      <dgm:spPr/>
      <dgm:t>
        <a:bodyPr/>
        <a:lstStyle/>
        <a:p>
          <a:endParaRPr lang="en-GB"/>
        </a:p>
      </dgm:t>
    </dgm:pt>
    <dgm:pt modelId="{761E493C-B4AF-4A9B-AE83-8175A90AE949}" type="sibTrans" cxnId="{D332A9A5-DF0E-420D-9F08-ED2FCF9E21A0}">
      <dgm:prSet/>
      <dgm:spPr/>
      <dgm:t>
        <a:bodyPr/>
        <a:lstStyle/>
        <a:p>
          <a:endParaRPr lang="en-GB"/>
        </a:p>
      </dgm:t>
    </dgm:pt>
    <dgm:pt modelId="{50A9434B-8C8D-4068-A794-1C213114C018}" type="pres">
      <dgm:prSet presAssocID="{14FF3C04-5F40-4D4C-9357-C41FF576C051}" presName="diagram" presStyleCnt="0">
        <dgm:presLayoutVars>
          <dgm:dir/>
          <dgm:resizeHandles val="exact"/>
        </dgm:presLayoutVars>
      </dgm:prSet>
      <dgm:spPr/>
      <dgm:t>
        <a:bodyPr/>
        <a:lstStyle/>
        <a:p>
          <a:endParaRPr lang="en-GB"/>
        </a:p>
      </dgm:t>
    </dgm:pt>
    <dgm:pt modelId="{E3887151-6241-45EC-9F64-411AA1FEF536}" type="pres">
      <dgm:prSet presAssocID="{F6C4C660-F457-47AF-ACED-F29049F4CDB8}" presName="node" presStyleLbl="node1" presStyleIdx="0" presStyleCnt="7">
        <dgm:presLayoutVars>
          <dgm:bulletEnabled val="1"/>
        </dgm:presLayoutVars>
      </dgm:prSet>
      <dgm:spPr/>
      <dgm:t>
        <a:bodyPr/>
        <a:lstStyle/>
        <a:p>
          <a:endParaRPr lang="en-GB"/>
        </a:p>
      </dgm:t>
    </dgm:pt>
    <dgm:pt modelId="{48CEB831-DEFF-47EC-AB69-450848622377}" type="pres">
      <dgm:prSet presAssocID="{A8F0172B-52F4-4974-A38E-3E5FB116E1A0}" presName="sibTrans" presStyleLbl="sibTrans2D1" presStyleIdx="0" presStyleCnt="6"/>
      <dgm:spPr/>
      <dgm:t>
        <a:bodyPr/>
        <a:lstStyle/>
        <a:p>
          <a:endParaRPr lang="en-GB"/>
        </a:p>
      </dgm:t>
    </dgm:pt>
    <dgm:pt modelId="{3CD70113-F13C-436F-9AC3-50F3FF828F58}" type="pres">
      <dgm:prSet presAssocID="{A8F0172B-52F4-4974-A38E-3E5FB116E1A0}" presName="connectorText" presStyleLbl="sibTrans2D1" presStyleIdx="0" presStyleCnt="6"/>
      <dgm:spPr/>
      <dgm:t>
        <a:bodyPr/>
        <a:lstStyle/>
        <a:p>
          <a:endParaRPr lang="en-GB"/>
        </a:p>
      </dgm:t>
    </dgm:pt>
    <dgm:pt modelId="{7A64730C-158D-44DF-9C77-563F2C62C2B3}" type="pres">
      <dgm:prSet presAssocID="{5F3C657E-214D-42DF-81D4-9D76A86D56B7}" presName="node" presStyleLbl="node1" presStyleIdx="1" presStyleCnt="7">
        <dgm:presLayoutVars>
          <dgm:bulletEnabled val="1"/>
        </dgm:presLayoutVars>
      </dgm:prSet>
      <dgm:spPr/>
      <dgm:t>
        <a:bodyPr/>
        <a:lstStyle/>
        <a:p>
          <a:endParaRPr lang="en-GB"/>
        </a:p>
      </dgm:t>
    </dgm:pt>
    <dgm:pt modelId="{24EC8FEE-9A93-4368-8752-3A7DE381EB83}" type="pres">
      <dgm:prSet presAssocID="{02AC58EA-2640-4305-8DDF-539656A3EA05}" presName="sibTrans" presStyleLbl="sibTrans2D1" presStyleIdx="1" presStyleCnt="6"/>
      <dgm:spPr/>
      <dgm:t>
        <a:bodyPr/>
        <a:lstStyle/>
        <a:p>
          <a:endParaRPr lang="en-GB"/>
        </a:p>
      </dgm:t>
    </dgm:pt>
    <dgm:pt modelId="{4FA3D37E-A584-4A05-B48B-E750FB48AD50}" type="pres">
      <dgm:prSet presAssocID="{02AC58EA-2640-4305-8DDF-539656A3EA05}" presName="connectorText" presStyleLbl="sibTrans2D1" presStyleIdx="1" presStyleCnt="6"/>
      <dgm:spPr/>
      <dgm:t>
        <a:bodyPr/>
        <a:lstStyle/>
        <a:p>
          <a:endParaRPr lang="en-GB"/>
        </a:p>
      </dgm:t>
    </dgm:pt>
    <dgm:pt modelId="{D277C529-0E03-447C-9B42-1AB87AC4FC2E}" type="pres">
      <dgm:prSet presAssocID="{475C0E03-4D9F-44FF-B07C-BF47BAAD1BE6}" presName="node" presStyleLbl="node1" presStyleIdx="2" presStyleCnt="7">
        <dgm:presLayoutVars>
          <dgm:bulletEnabled val="1"/>
        </dgm:presLayoutVars>
      </dgm:prSet>
      <dgm:spPr/>
      <dgm:t>
        <a:bodyPr/>
        <a:lstStyle/>
        <a:p>
          <a:endParaRPr lang="en-GB"/>
        </a:p>
      </dgm:t>
    </dgm:pt>
    <dgm:pt modelId="{04194572-5C8E-41C1-BABE-2DE8289F34D3}" type="pres">
      <dgm:prSet presAssocID="{786CC61D-13B8-486F-9ACD-35F122F08DCB}" presName="sibTrans" presStyleLbl="sibTrans2D1" presStyleIdx="2" presStyleCnt="6"/>
      <dgm:spPr/>
      <dgm:t>
        <a:bodyPr/>
        <a:lstStyle/>
        <a:p>
          <a:endParaRPr lang="en-GB"/>
        </a:p>
      </dgm:t>
    </dgm:pt>
    <dgm:pt modelId="{9F6F8B10-FFAB-43F3-BF60-48CB09D3E839}" type="pres">
      <dgm:prSet presAssocID="{786CC61D-13B8-486F-9ACD-35F122F08DCB}" presName="connectorText" presStyleLbl="sibTrans2D1" presStyleIdx="2" presStyleCnt="6"/>
      <dgm:spPr/>
      <dgm:t>
        <a:bodyPr/>
        <a:lstStyle/>
        <a:p>
          <a:endParaRPr lang="en-GB"/>
        </a:p>
      </dgm:t>
    </dgm:pt>
    <dgm:pt modelId="{210C10A1-3F80-43A5-A171-9E604F6E18A0}" type="pres">
      <dgm:prSet presAssocID="{1BD20590-5323-4CD9-BBCF-C0DDFF0A31F7}" presName="node" presStyleLbl="node1" presStyleIdx="3" presStyleCnt="7">
        <dgm:presLayoutVars>
          <dgm:bulletEnabled val="1"/>
        </dgm:presLayoutVars>
      </dgm:prSet>
      <dgm:spPr/>
      <dgm:t>
        <a:bodyPr/>
        <a:lstStyle/>
        <a:p>
          <a:endParaRPr lang="en-GB"/>
        </a:p>
      </dgm:t>
    </dgm:pt>
    <dgm:pt modelId="{80B27AB7-994B-474B-9B5C-1593308CF2DD}" type="pres">
      <dgm:prSet presAssocID="{2E126E3C-A6D1-44FF-8F79-A950E832EC3C}" presName="sibTrans" presStyleLbl="sibTrans2D1" presStyleIdx="3" presStyleCnt="6"/>
      <dgm:spPr/>
      <dgm:t>
        <a:bodyPr/>
        <a:lstStyle/>
        <a:p>
          <a:endParaRPr lang="en-GB"/>
        </a:p>
      </dgm:t>
    </dgm:pt>
    <dgm:pt modelId="{D2A6FCBC-62E2-49D7-B7FD-C69AB97220EA}" type="pres">
      <dgm:prSet presAssocID="{2E126E3C-A6D1-44FF-8F79-A950E832EC3C}" presName="connectorText" presStyleLbl="sibTrans2D1" presStyleIdx="3" presStyleCnt="6"/>
      <dgm:spPr/>
      <dgm:t>
        <a:bodyPr/>
        <a:lstStyle/>
        <a:p>
          <a:endParaRPr lang="en-GB"/>
        </a:p>
      </dgm:t>
    </dgm:pt>
    <dgm:pt modelId="{67A3C756-002B-437F-A3C7-E01F371AFC89}" type="pres">
      <dgm:prSet presAssocID="{E84E7B3B-9D79-4C75-96AE-547F78634B5A}" presName="node" presStyleLbl="node1" presStyleIdx="4" presStyleCnt="7">
        <dgm:presLayoutVars>
          <dgm:bulletEnabled val="1"/>
        </dgm:presLayoutVars>
      </dgm:prSet>
      <dgm:spPr/>
      <dgm:t>
        <a:bodyPr/>
        <a:lstStyle/>
        <a:p>
          <a:endParaRPr lang="en-GB"/>
        </a:p>
      </dgm:t>
    </dgm:pt>
    <dgm:pt modelId="{639F5428-C8C3-46F1-A403-2B0974C632D1}" type="pres">
      <dgm:prSet presAssocID="{2CCA3230-2E1E-4999-B34B-55051AC18E28}" presName="sibTrans" presStyleLbl="sibTrans2D1" presStyleIdx="4" presStyleCnt="6"/>
      <dgm:spPr/>
      <dgm:t>
        <a:bodyPr/>
        <a:lstStyle/>
        <a:p>
          <a:endParaRPr lang="en-GB"/>
        </a:p>
      </dgm:t>
    </dgm:pt>
    <dgm:pt modelId="{0AD36A72-8EDE-49D2-9A1F-E0C060D88DE1}" type="pres">
      <dgm:prSet presAssocID="{2CCA3230-2E1E-4999-B34B-55051AC18E28}" presName="connectorText" presStyleLbl="sibTrans2D1" presStyleIdx="4" presStyleCnt="6"/>
      <dgm:spPr/>
      <dgm:t>
        <a:bodyPr/>
        <a:lstStyle/>
        <a:p>
          <a:endParaRPr lang="en-GB"/>
        </a:p>
      </dgm:t>
    </dgm:pt>
    <dgm:pt modelId="{24B04E6A-1B2B-47B6-BAD1-8B15FB3A0890}" type="pres">
      <dgm:prSet presAssocID="{4C2CE869-0F76-43C0-AFCB-2AEBDABF2AC9}" presName="node" presStyleLbl="node1" presStyleIdx="5" presStyleCnt="7">
        <dgm:presLayoutVars>
          <dgm:bulletEnabled val="1"/>
        </dgm:presLayoutVars>
      </dgm:prSet>
      <dgm:spPr/>
      <dgm:t>
        <a:bodyPr/>
        <a:lstStyle/>
        <a:p>
          <a:endParaRPr lang="en-GB"/>
        </a:p>
      </dgm:t>
    </dgm:pt>
    <dgm:pt modelId="{464765F4-3CA6-4D57-9536-855B27DF512F}" type="pres">
      <dgm:prSet presAssocID="{6B35FCF7-43C6-4D93-8E0C-0055FF22BC5B}" presName="sibTrans" presStyleLbl="sibTrans2D1" presStyleIdx="5" presStyleCnt="6"/>
      <dgm:spPr/>
      <dgm:t>
        <a:bodyPr/>
        <a:lstStyle/>
        <a:p>
          <a:endParaRPr lang="en-GB"/>
        </a:p>
      </dgm:t>
    </dgm:pt>
    <dgm:pt modelId="{67E58DB3-8606-4F2E-B88D-82B66D94D384}" type="pres">
      <dgm:prSet presAssocID="{6B35FCF7-43C6-4D93-8E0C-0055FF22BC5B}" presName="connectorText" presStyleLbl="sibTrans2D1" presStyleIdx="5" presStyleCnt="6"/>
      <dgm:spPr/>
      <dgm:t>
        <a:bodyPr/>
        <a:lstStyle/>
        <a:p>
          <a:endParaRPr lang="en-GB"/>
        </a:p>
      </dgm:t>
    </dgm:pt>
    <dgm:pt modelId="{4F53F449-3F62-49DC-81BA-98912E236171}" type="pres">
      <dgm:prSet presAssocID="{2F56096B-0E48-41AF-BE65-426AE8689B52}" presName="node" presStyleLbl="node1" presStyleIdx="6" presStyleCnt="7">
        <dgm:presLayoutVars>
          <dgm:bulletEnabled val="1"/>
        </dgm:presLayoutVars>
      </dgm:prSet>
      <dgm:spPr/>
      <dgm:t>
        <a:bodyPr/>
        <a:lstStyle/>
        <a:p>
          <a:endParaRPr lang="en-GB"/>
        </a:p>
      </dgm:t>
    </dgm:pt>
  </dgm:ptLst>
  <dgm:cxnLst>
    <dgm:cxn modelId="{E1746550-67F3-48CF-BAD2-5FCABBE8CBB9}" type="presOf" srcId="{475C0E03-4D9F-44FF-B07C-BF47BAAD1BE6}" destId="{D277C529-0E03-447C-9B42-1AB87AC4FC2E}" srcOrd="0" destOrd="0" presId="urn:microsoft.com/office/officeart/2005/8/layout/process5"/>
    <dgm:cxn modelId="{5F848208-4B78-43AA-8AD9-264E7DBCF6F1}" type="presOf" srcId="{786CC61D-13B8-486F-9ACD-35F122F08DCB}" destId="{04194572-5C8E-41C1-BABE-2DE8289F34D3}" srcOrd="0" destOrd="0" presId="urn:microsoft.com/office/officeart/2005/8/layout/process5"/>
    <dgm:cxn modelId="{D8958BDF-A2E5-4A60-88D8-2A4A9961CFB8}" srcId="{14FF3C04-5F40-4D4C-9357-C41FF576C051}" destId="{F6C4C660-F457-47AF-ACED-F29049F4CDB8}" srcOrd="0" destOrd="0" parTransId="{E696E5B7-B629-4457-B3A3-4AA40334FDA0}" sibTransId="{A8F0172B-52F4-4974-A38E-3E5FB116E1A0}"/>
    <dgm:cxn modelId="{4951E29C-F6E6-4AC1-91D4-12C3DB6E9E30}" srcId="{14FF3C04-5F40-4D4C-9357-C41FF576C051}" destId="{E84E7B3B-9D79-4C75-96AE-547F78634B5A}" srcOrd="4" destOrd="0" parTransId="{0D46A468-43D6-4ED4-B9DE-8B02DF717CC1}" sibTransId="{2CCA3230-2E1E-4999-B34B-55051AC18E28}"/>
    <dgm:cxn modelId="{B81E83E4-F178-4A01-AC64-474E9A69979E}" type="presOf" srcId="{A8F0172B-52F4-4974-A38E-3E5FB116E1A0}" destId="{48CEB831-DEFF-47EC-AB69-450848622377}" srcOrd="0" destOrd="0" presId="urn:microsoft.com/office/officeart/2005/8/layout/process5"/>
    <dgm:cxn modelId="{E4A32E51-2691-46D3-9AC4-B8F62FD1EF92}" type="presOf" srcId="{5F3C657E-214D-42DF-81D4-9D76A86D56B7}" destId="{7A64730C-158D-44DF-9C77-563F2C62C2B3}" srcOrd="0" destOrd="0" presId="urn:microsoft.com/office/officeart/2005/8/layout/process5"/>
    <dgm:cxn modelId="{D332A9A5-DF0E-420D-9F08-ED2FCF9E21A0}" srcId="{14FF3C04-5F40-4D4C-9357-C41FF576C051}" destId="{2F56096B-0E48-41AF-BE65-426AE8689B52}" srcOrd="6" destOrd="0" parTransId="{71340EC1-DC85-4340-BB7B-6639DEB98A47}" sibTransId="{761E493C-B4AF-4A9B-AE83-8175A90AE949}"/>
    <dgm:cxn modelId="{A9F9D9E4-818A-4219-AC36-BDD847C4F823}" type="presOf" srcId="{2E126E3C-A6D1-44FF-8F79-A950E832EC3C}" destId="{80B27AB7-994B-474B-9B5C-1593308CF2DD}" srcOrd="0" destOrd="0" presId="urn:microsoft.com/office/officeart/2005/8/layout/process5"/>
    <dgm:cxn modelId="{06307CE3-BEF4-4FBD-8BAC-3C69DAB8DF78}" type="presOf" srcId="{6B35FCF7-43C6-4D93-8E0C-0055FF22BC5B}" destId="{67E58DB3-8606-4F2E-B88D-82B66D94D384}" srcOrd="1" destOrd="0" presId="urn:microsoft.com/office/officeart/2005/8/layout/process5"/>
    <dgm:cxn modelId="{1C306F18-4728-4FE8-A36A-46339D2AF3C3}" srcId="{14FF3C04-5F40-4D4C-9357-C41FF576C051}" destId="{4C2CE869-0F76-43C0-AFCB-2AEBDABF2AC9}" srcOrd="5" destOrd="0" parTransId="{A62DDC84-4FF7-4B29-87A6-CE713EBB62CB}" sibTransId="{6B35FCF7-43C6-4D93-8E0C-0055FF22BC5B}"/>
    <dgm:cxn modelId="{82621212-AABA-48C9-8149-686B2D214B72}" srcId="{14FF3C04-5F40-4D4C-9357-C41FF576C051}" destId="{5F3C657E-214D-42DF-81D4-9D76A86D56B7}" srcOrd="1" destOrd="0" parTransId="{80D9540B-9D0D-45BE-8054-9F765698FA0A}" sibTransId="{02AC58EA-2640-4305-8DDF-539656A3EA05}"/>
    <dgm:cxn modelId="{B9818DB5-D2CF-4344-9EE9-A008CF724F6C}" type="presOf" srcId="{2E126E3C-A6D1-44FF-8F79-A950E832EC3C}" destId="{D2A6FCBC-62E2-49D7-B7FD-C69AB97220EA}" srcOrd="1" destOrd="0" presId="urn:microsoft.com/office/officeart/2005/8/layout/process5"/>
    <dgm:cxn modelId="{468DF3E5-E0FE-4E1C-9679-5C8D9989ECF7}" type="presOf" srcId="{1BD20590-5323-4CD9-BBCF-C0DDFF0A31F7}" destId="{210C10A1-3F80-43A5-A171-9E604F6E18A0}" srcOrd="0" destOrd="0" presId="urn:microsoft.com/office/officeart/2005/8/layout/process5"/>
    <dgm:cxn modelId="{21A076EF-8807-47BD-9CC3-7E1D51BF185B}" type="presOf" srcId="{A8F0172B-52F4-4974-A38E-3E5FB116E1A0}" destId="{3CD70113-F13C-436F-9AC3-50F3FF828F58}" srcOrd="1" destOrd="0" presId="urn:microsoft.com/office/officeart/2005/8/layout/process5"/>
    <dgm:cxn modelId="{71E071AB-7591-4522-ACF9-A6E98FBB07BB}" srcId="{14FF3C04-5F40-4D4C-9357-C41FF576C051}" destId="{475C0E03-4D9F-44FF-B07C-BF47BAAD1BE6}" srcOrd="2" destOrd="0" parTransId="{1E1A2117-9832-41A1-93AA-32527A1E22B5}" sibTransId="{786CC61D-13B8-486F-9ACD-35F122F08DCB}"/>
    <dgm:cxn modelId="{8D2E9631-6C54-4079-AC69-8F4DB4444A44}" type="presOf" srcId="{02AC58EA-2640-4305-8DDF-539656A3EA05}" destId="{24EC8FEE-9A93-4368-8752-3A7DE381EB83}" srcOrd="0" destOrd="0" presId="urn:microsoft.com/office/officeart/2005/8/layout/process5"/>
    <dgm:cxn modelId="{1F07DC81-5E04-4EE9-B15C-3457858173AE}" type="presOf" srcId="{786CC61D-13B8-486F-9ACD-35F122F08DCB}" destId="{9F6F8B10-FFAB-43F3-BF60-48CB09D3E839}" srcOrd="1" destOrd="0" presId="urn:microsoft.com/office/officeart/2005/8/layout/process5"/>
    <dgm:cxn modelId="{AC408DDC-326F-4409-AB79-4FB064F15EB3}" type="presOf" srcId="{02AC58EA-2640-4305-8DDF-539656A3EA05}" destId="{4FA3D37E-A584-4A05-B48B-E750FB48AD50}" srcOrd="1" destOrd="0" presId="urn:microsoft.com/office/officeart/2005/8/layout/process5"/>
    <dgm:cxn modelId="{984DF5CF-F2D3-4986-BA7D-75FEEFA4F463}" type="presOf" srcId="{E84E7B3B-9D79-4C75-96AE-547F78634B5A}" destId="{67A3C756-002B-437F-A3C7-E01F371AFC89}" srcOrd="0" destOrd="0" presId="urn:microsoft.com/office/officeart/2005/8/layout/process5"/>
    <dgm:cxn modelId="{F43D4BAD-F74D-4BF7-89E4-CE9B1C3D0B85}" type="presOf" srcId="{2F56096B-0E48-41AF-BE65-426AE8689B52}" destId="{4F53F449-3F62-49DC-81BA-98912E236171}" srcOrd="0" destOrd="0" presId="urn:microsoft.com/office/officeart/2005/8/layout/process5"/>
    <dgm:cxn modelId="{155B6F2B-7ACA-4469-964E-8F3E11F8D05B}" type="presOf" srcId="{2CCA3230-2E1E-4999-B34B-55051AC18E28}" destId="{0AD36A72-8EDE-49D2-9A1F-E0C060D88DE1}" srcOrd="1" destOrd="0" presId="urn:microsoft.com/office/officeart/2005/8/layout/process5"/>
    <dgm:cxn modelId="{15307110-0C2E-40CA-81BF-5D4A48A2475A}" type="presOf" srcId="{2CCA3230-2E1E-4999-B34B-55051AC18E28}" destId="{639F5428-C8C3-46F1-A403-2B0974C632D1}" srcOrd="0" destOrd="0" presId="urn:microsoft.com/office/officeart/2005/8/layout/process5"/>
    <dgm:cxn modelId="{67D55DAB-1B17-4B11-8252-1BFF8A658873}" type="presOf" srcId="{4C2CE869-0F76-43C0-AFCB-2AEBDABF2AC9}" destId="{24B04E6A-1B2B-47B6-BAD1-8B15FB3A0890}" srcOrd="0" destOrd="0" presId="urn:microsoft.com/office/officeart/2005/8/layout/process5"/>
    <dgm:cxn modelId="{23A33987-5B4F-48B9-8070-582A1B095C42}" type="presOf" srcId="{6B35FCF7-43C6-4D93-8E0C-0055FF22BC5B}" destId="{464765F4-3CA6-4D57-9536-855B27DF512F}" srcOrd="0" destOrd="0" presId="urn:microsoft.com/office/officeart/2005/8/layout/process5"/>
    <dgm:cxn modelId="{D92DDA33-C31B-445F-9F3A-CABD7C917041}" srcId="{14FF3C04-5F40-4D4C-9357-C41FF576C051}" destId="{1BD20590-5323-4CD9-BBCF-C0DDFF0A31F7}" srcOrd="3" destOrd="0" parTransId="{12D2C808-DE22-454C-85D8-D152EB580317}" sibTransId="{2E126E3C-A6D1-44FF-8F79-A950E832EC3C}"/>
    <dgm:cxn modelId="{99B0E465-D1FC-45E7-8CAA-B34281EBD151}" type="presOf" srcId="{F6C4C660-F457-47AF-ACED-F29049F4CDB8}" destId="{E3887151-6241-45EC-9F64-411AA1FEF536}" srcOrd="0" destOrd="0" presId="urn:microsoft.com/office/officeart/2005/8/layout/process5"/>
    <dgm:cxn modelId="{D940D61C-9F65-4B50-83D8-81857137DF5C}" type="presOf" srcId="{14FF3C04-5F40-4D4C-9357-C41FF576C051}" destId="{50A9434B-8C8D-4068-A794-1C213114C018}" srcOrd="0" destOrd="0" presId="urn:microsoft.com/office/officeart/2005/8/layout/process5"/>
    <dgm:cxn modelId="{1AFCEF81-A20A-4BF3-A56E-EC1FBC54BE7D}" type="presParOf" srcId="{50A9434B-8C8D-4068-A794-1C213114C018}" destId="{E3887151-6241-45EC-9F64-411AA1FEF536}" srcOrd="0" destOrd="0" presId="urn:microsoft.com/office/officeart/2005/8/layout/process5"/>
    <dgm:cxn modelId="{E435D801-D0D5-4683-BA8D-9D52608A5F93}" type="presParOf" srcId="{50A9434B-8C8D-4068-A794-1C213114C018}" destId="{48CEB831-DEFF-47EC-AB69-450848622377}" srcOrd="1" destOrd="0" presId="urn:microsoft.com/office/officeart/2005/8/layout/process5"/>
    <dgm:cxn modelId="{AC7C1E5A-DE98-44CF-B11F-B12676A47637}" type="presParOf" srcId="{48CEB831-DEFF-47EC-AB69-450848622377}" destId="{3CD70113-F13C-436F-9AC3-50F3FF828F58}" srcOrd="0" destOrd="0" presId="urn:microsoft.com/office/officeart/2005/8/layout/process5"/>
    <dgm:cxn modelId="{C4BB16E6-4BBB-441F-AC2E-B50FCE5DA90F}" type="presParOf" srcId="{50A9434B-8C8D-4068-A794-1C213114C018}" destId="{7A64730C-158D-44DF-9C77-563F2C62C2B3}" srcOrd="2" destOrd="0" presId="urn:microsoft.com/office/officeart/2005/8/layout/process5"/>
    <dgm:cxn modelId="{B3C1FA10-0357-41AE-88C9-1EC3B1311C65}" type="presParOf" srcId="{50A9434B-8C8D-4068-A794-1C213114C018}" destId="{24EC8FEE-9A93-4368-8752-3A7DE381EB83}" srcOrd="3" destOrd="0" presId="urn:microsoft.com/office/officeart/2005/8/layout/process5"/>
    <dgm:cxn modelId="{F594DFFA-5DF6-4C2A-AB6A-97021B0A289C}" type="presParOf" srcId="{24EC8FEE-9A93-4368-8752-3A7DE381EB83}" destId="{4FA3D37E-A584-4A05-B48B-E750FB48AD50}" srcOrd="0" destOrd="0" presId="urn:microsoft.com/office/officeart/2005/8/layout/process5"/>
    <dgm:cxn modelId="{6475B283-7DB7-46E3-8064-CBC9C43533DE}" type="presParOf" srcId="{50A9434B-8C8D-4068-A794-1C213114C018}" destId="{D277C529-0E03-447C-9B42-1AB87AC4FC2E}" srcOrd="4" destOrd="0" presId="urn:microsoft.com/office/officeart/2005/8/layout/process5"/>
    <dgm:cxn modelId="{209D5DFE-79D9-4EB4-A545-F34BEE137CFD}" type="presParOf" srcId="{50A9434B-8C8D-4068-A794-1C213114C018}" destId="{04194572-5C8E-41C1-BABE-2DE8289F34D3}" srcOrd="5" destOrd="0" presId="urn:microsoft.com/office/officeart/2005/8/layout/process5"/>
    <dgm:cxn modelId="{66977409-7896-43BA-802B-27F7BBF23F01}" type="presParOf" srcId="{04194572-5C8E-41C1-BABE-2DE8289F34D3}" destId="{9F6F8B10-FFAB-43F3-BF60-48CB09D3E839}" srcOrd="0" destOrd="0" presId="urn:microsoft.com/office/officeart/2005/8/layout/process5"/>
    <dgm:cxn modelId="{7A1EFA22-65F9-4B73-8F61-83DA0B74C934}" type="presParOf" srcId="{50A9434B-8C8D-4068-A794-1C213114C018}" destId="{210C10A1-3F80-43A5-A171-9E604F6E18A0}" srcOrd="6" destOrd="0" presId="urn:microsoft.com/office/officeart/2005/8/layout/process5"/>
    <dgm:cxn modelId="{46FA04D1-194C-49E5-9A44-4541A3472E83}" type="presParOf" srcId="{50A9434B-8C8D-4068-A794-1C213114C018}" destId="{80B27AB7-994B-474B-9B5C-1593308CF2DD}" srcOrd="7" destOrd="0" presId="urn:microsoft.com/office/officeart/2005/8/layout/process5"/>
    <dgm:cxn modelId="{46A7A124-BD61-41FB-892A-5509BC140C06}" type="presParOf" srcId="{80B27AB7-994B-474B-9B5C-1593308CF2DD}" destId="{D2A6FCBC-62E2-49D7-B7FD-C69AB97220EA}" srcOrd="0" destOrd="0" presId="urn:microsoft.com/office/officeart/2005/8/layout/process5"/>
    <dgm:cxn modelId="{560CD5D1-EFA4-44E5-B877-CFAD5F0BE0C8}" type="presParOf" srcId="{50A9434B-8C8D-4068-A794-1C213114C018}" destId="{67A3C756-002B-437F-A3C7-E01F371AFC89}" srcOrd="8" destOrd="0" presId="urn:microsoft.com/office/officeart/2005/8/layout/process5"/>
    <dgm:cxn modelId="{6661F0B1-5A28-4CD1-B546-0FDFB921F114}" type="presParOf" srcId="{50A9434B-8C8D-4068-A794-1C213114C018}" destId="{639F5428-C8C3-46F1-A403-2B0974C632D1}" srcOrd="9" destOrd="0" presId="urn:microsoft.com/office/officeart/2005/8/layout/process5"/>
    <dgm:cxn modelId="{FBA81920-A677-4B4A-AA86-F487AE3D290D}" type="presParOf" srcId="{639F5428-C8C3-46F1-A403-2B0974C632D1}" destId="{0AD36A72-8EDE-49D2-9A1F-E0C060D88DE1}" srcOrd="0" destOrd="0" presId="urn:microsoft.com/office/officeart/2005/8/layout/process5"/>
    <dgm:cxn modelId="{09B663AD-2FE5-44EF-99D5-76BD30211540}" type="presParOf" srcId="{50A9434B-8C8D-4068-A794-1C213114C018}" destId="{24B04E6A-1B2B-47B6-BAD1-8B15FB3A0890}" srcOrd="10" destOrd="0" presId="urn:microsoft.com/office/officeart/2005/8/layout/process5"/>
    <dgm:cxn modelId="{B4E822C7-6423-42D5-B5EF-F8716E6313AD}" type="presParOf" srcId="{50A9434B-8C8D-4068-A794-1C213114C018}" destId="{464765F4-3CA6-4D57-9536-855B27DF512F}" srcOrd="11" destOrd="0" presId="urn:microsoft.com/office/officeart/2005/8/layout/process5"/>
    <dgm:cxn modelId="{A9DB3344-5066-442E-AFDB-5625D3F97DB9}" type="presParOf" srcId="{464765F4-3CA6-4D57-9536-855B27DF512F}" destId="{67E58DB3-8606-4F2E-B88D-82B66D94D384}" srcOrd="0" destOrd="0" presId="urn:microsoft.com/office/officeart/2005/8/layout/process5"/>
    <dgm:cxn modelId="{0565EB0E-63CA-4FDB-A576-352C06573786}" type="presParOf" srcId="{50A9434B-8C8D-4068-A794-1C213114C018}" destId="{4F53F449-3F62-49DC-81BA-98912E236171}" srcOrd="1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6B66F-C4E9-43F8-B327-6DB21B19BC16}">
      <dsp:nvSpPr>
        <dsp:cNvPr id="0" name=""/>
        <dsp:cNvSpPr/>
      </dsp:nvSpPr>
      <dsp:spPr>
        <a:xfrm>
          <a:off x="5156" y="266384"/>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a:t>Make request to SpaceX API</a:t>
          </a:r>
        </a:p>
      </dsp:txBody>
      <dsp:txXfrm>
        <a:off x="32243" y="293471"/>
        <a:ext cx="1487164" cy="870629"/>
      </dsp:txXfrm>
    </dsp:sp>
    <dsp:sp modelId="{BBCEACFF-FB84-4528-BEB8-455339CFC62C}">
      <dsp:nvSpPr>
        <dsp:cNvPr id="0" name=""/>
        <dsp:cNvSpPr/>
      </dsp:nvSpPr>
      <dsp:spPr>
        <a:xfrm>
          <a:off x="1682133" y="537660"/>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1682133" y="614110"/>
        <a:ext cx="228734" cy="229351"/>
      </dsp:txXfrm>
    </dsp:sp>
    <dsp:sp modelId="{77DB9DF6-82BB-4D7E-916A-B429CDC4C285}">
      <dsp:nvSpPr>
        <dsp:cNvPr id="0" name=""/>
        <dsp:cNvSpPr/>
      </dsp:nvSpPr>
      <dsp:spPr>
        <a:xfrm>
          <a:off x="2163030" y="266384"/>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b="0" i="0" kern="1200"/>
            <a:t>Decode the response content as a Json</a:t>
          </a:r>
          <a:endParaRPr lang="en-GB" sz="1100" kern="1200"/>
        </a:p>
      </dsp:txBody>
      <dsp:txXfrm>
        <a:off x="2190117" y="293471"/>
        <a:ext cx="1487164" cy="870629"/>
      </dsp:txXfrm>
    </dsp:sp>
    <dsp:sp modelId="{E08D463C-0DE7-409F-AB01-994260E082AF}">
      <dsp:nvSpPr>
        <dsp:cNvPr id="0" name=""/>
        <dsp:cNvSpPr/>
      </dsp:nvSpPr>
      <dsp:spPr>
        <a:xfrm rot="21596619">
          <a:off x="3841141" y="536606"/>
          <a:ext cx="329497"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3841141" y="613105"/>
        <a:ext cx="230648" cy="229351"/>
      </dsp:txXfrm>
    </dsp:sp>
    <dsp:sp modelId="{F60F0083-8B3B-474C-BDB2-069190AFE352}">
      <dsp:nvSpPr>
        <dsp:cNvPr id="0" name=""/>
        <dsp:cNvSpPr/>
      </dsp:nvSpPr>
      <dsp:spPr>
        <a:xfrm>
          <a:off x="4326061" y="264257"/>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a:t>Turn Json into pandas data frame</a:t>
          </a:r>
        </a:p>
      </dsp:txBody>
      <dsp:txXfrm>
        <a:off x="4353148" y="291344"/>
        <a:ext cx="1487164" cy="870629"/>
      </dsp:txXfrm>
    </dsp:sp>
    <dsp:sp modelId="{D98F807D-6490-407E-8C77-822C0C13B568}">
      <dsp:nvSpPr>
        <dsp:cNvPr id="0" name=""/>
        <dsp:cNvSpPr/>
      </dsp:nvSpPr>
      <dsp:spPr>
        <a:xfrm rot="5411486">
          <a:off x="4930236" y="1297986"/>
          <a:ext cx="327892"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rot="-5400000">
        <a:off x="4979670" y="1325166"/>
        <a:ext cx="229351" cy="229524"/>
      </dsp:txXfrm>
    </dsp:sp>
    <dsp:sp modelId="{F8664EC1-007A-4A58-87D3-54BE9453974C}">
      <dsp:nvSpPr>
        <dsp:cNvPr id="0" name=""/>
        <dsp:cNvSpPr/>
      </dsp:nvSpPr>
      <dsp:spPr>
        <a:xfrm>
          <a:off x="4320904" y="1807723"/>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b="0" i="0" kern="1200"/>
            <a:t>Use the API again to get information about the launches using the IDs given for each launch</a:t>
          </a:r>
          <a:endParaRPr lang="en-GB" sz="1100" kern="1200"/>
        </a:p>
      </dsp:txBody>
      <dsp:txXfrm>
        <a:off x="4347991" y="1834810"/>
        <a:ext cx="1487164" cy="870629"/>
      </dsp:txXfrm>
    </dsp:sp>
    <dsp:sp modelId="{76DC8109-BFFE-4FC0-88AC-A6CD76C2208E}">
      <dsp:nvSpPr>
        <dsp:cNvPr id="0" name=""/>
        <dsp:cNvSpPr/>
      </dsp:nvSpPr>
      <dsp:spPr>
        <a:xfrm rot="10800000">
          <a:off x="3858503" y="2078999"/>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rot="10800000">
        <a:off x="3956532" y="2155449"/>
        <a:ext cx="228734" cy="229351"/>
      </dsp:txXfrm>
    </dsp:sp>
    <dsp:sp modelId="{8F1924C8-5CAC-49E0-8EAC-A000841BEF16}">
      <dsp:nvSpPr>
        <dsp:cNvPr id="0" name=""/>
        <dsp:cNvSpPr/>
      </dsp:nvSpPr>
      <dsp:spPr>
        <a:xfrm>
          <a:off x="2163030" y="1807723"/>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GB" sz="900" b="0" i="0" kern="1200"/>
            <a:t>Construct our dataset using the data we have obtained</a:t>
          </a:r>
          <a:endParaRPr lang="en-GB" sz="900" kern="1200"/>
        </a:p>
      </dsp:txBody>
      <dsp:txXfrm>
        <a:off x="2190117" y="1834810"/>
        <a:ext cx="1487164" cy="870629"/>
      </dsp:txXfrm>
    </dsp:sp>
    <dsp:sp modelId="{BF1DDF8D-6E06-4E4F-818B-AA06BFBE565C}">
      <dsp:nvSpPr>
        <dsp:cNvPr id="0" name=""/>
        <dsp:cNvSpPr/>
      </dsp:nvSpPr>
      <dsp:spPr>
        <a:xfrm rot="10800000">
          <a:off x="1700629" y="2078999"/>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rot="10800000">
        <a:off x="1798658" y="2155449"/>
        <a:ext cx="228734" cy="229351"/>
      </dsp:txXfrm>
    </dsp:sp>
    <dsp:sp modelId="{16399C4D-BE76-4DF0-BC6D-A8D970C827FD}">
      <dsp:nvSpPr>
        <dsp:cNvPr id="0" name=""/>
        <dsp:cNvSpPr/>
      </dsp:nvSpPr>
      <dsp:spPr>
        <a:xfrm>
          <a:off x="5156" y="1807723"/>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GB" sz="900" b="1" i="0" kern="1200"/>
            <a:t>Filter the dataframe to only include Falcon 9 launches</a:t>
          </a:r>
          <a:endParaRPr lang="en-GB" sz="900" kern="1200"/>
        </a:p>
      </dsp:txBody>
      <dsp:txXfrm>
        <a:off x="32243" y="1834810"/>
        <a:ext cx="1487164" cy="870629"/>
      </dsp:txXfrm>
    </dsp:sp>
    <dsp:sp modelId="{D58B4520-640D-445C-AB8A-16AD29412755}">
      <dsp:nvSpPr>
        <dsp:cNvPr id="0" name=""/>
        <dsp:cNvSpPr/>
      </dsp:nvSpPr>
      <dsp:spPr>
        <a:xfrm rot="5400000">
          <a:off x="612444" y="2840420"/>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rot="-5400000">
        <a:off x="661151" y="2868164"/>
        <a:ext cx="229351" cy="228734"/>
      </dsp:txXfrm>
    </dsp:sp>
    <dsp:sp modelId="{90F25008-67B8-4038-AD99-95FC49E19163}">
      <dsp:nvSpPr>
        <dsp:cNvPr id="0" name=""/>
        <dsp:cNvSpPr/>
      </dsp:nvSpPr>
      <dsp:spPr>
        <a:xfrm>
          <a:off x="5156" y="3349061"/>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GB" sz="900" kern="1200"/>
            <a:t>Replace null values in the data with the mean that was calculated </a:t>
          </a:r>
        </a:p>
      </dsp:txBody>
      <dsp:txXfrm>
        <a:off x="32243" y="3376148"/>
        <a:ext cx="1487164" cy="870629"/>
      </dsp:txXfrm>
    </dsp:sp>
    <dsp:sp modelId="{03F75329-6A95-448B-B591-0515195B443D}">
      <dsp:nvSpPr>
        <dsp:cNvPr id="0" name=""/>
        <dsp:cNvSpPr/>
      </dsp:nvSpPr>
      <dsp:spPr>
        <a:xfrm>
          <a:off x="1682133" y="3620337"/>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1682133" y="3696787"/>
        <a:ext cx="228734" cy="229351"/>
      </dsp:txXfrm>
    </dsp:sp>
    <dsp:sp modelId="{E1AB1D46-B8CE-4695-80CB-B6C7E04DE949}">
      <dsp:nvSpPr>
        <dsp:cNvPr id="0" name=""/>
        <dsp:cNvSpPr/>
      </dsp:nvSpPr>
      <dsp:spPr>
        <a:xfrm>
          <a:off x="2163030" y="3349061"/>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GB" sz="900" kern="1200"/>
            <a:t>Convert data frame into a CSV dataset</a:t>
          </a:r>
        </a:p>
      </dsp:txBody>
      <dsp:txXfrm>
        <a:off x="2190117" y="3376148"/>
        <a:ext cx="1487164" cy="8706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B3EC3-689A-4C6C-9CF5-125B7D9565F7}">
      <dsp:nvSpPr>
        <dsp:cNvPr id="0" name=""/>
        <dsp:cNvSpPr/>
      </dsp:nvSpPr>
      <dsp:spPr>
        <a:xfrm>
          <a:off x="1123414" y="1151"/>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b="1" i="0" kern="1200" dirty="0"/>
            <a:t>Request the Falcon9 Launch Wiki page from its URL</a:t>
          </a:r>
          <a:endParaRPr lang="en-GB" sz="1200" kern="1200" dirty="0"/>
        </a:p>
      </dsp:txBody>
      <dsp:txXfrm>
        <a:off x="1153551" y="31288"/>
        <a:ext cx="1654672" cy="968693"/>
      </dsp:txXfrm>
    </dsp:sp>
    <dsp:sp modelId="{7E268CD3-7747-4C20-B918-E2E67816A034}">
      <dsp:nvSpPr>
        <dsp:cNvPr id="0" name=""/>
        <dsp:cNvSpPr/>
      </dsp:nvSpPr>
      <dsp:spPr>
        <a:xfrm>
          <a:off x="2989275" y="302981"/>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GB" sz="1000" kern="1200"/>
        </a:p>
      </dsp:txBody>
      <dsp:txXfrm>
        <a:off x="2989275" y="388042"/>
        <a:ext cx="254498" cy="255184"/>
      </dsp:txXfrm>
    </dsp:sp>
    <dsp:sp modelId="{29E10AFB-091A-4375-8B13-4E1D15FD2310}">
      <dsp:nvSpPr>
        <dsp:cNvPr id="0" name=""/>
        <dsp:cNvSpPr/>
      </dsp:nvSpPr>
      <dsp:spPr>
        <a:xfrm>
          <a:off x="3524339" y="1151"/>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b="0" i="0" kern="1200"/>
            <a:t>Create a BeautifulSoup object from the HTML respone</a:t>
          </a:r>
          <a:endParaRPr lang="en-GB" sz="1200" kern="1200"/>
        </a:p>
      </dsp:txBody>
      <dsp:txXfrm>
        <a:off x="3554476" y="31288"/>
        <a:ext cx="1654672" cy="968693"/>
      </dsp:txXfrm>
    </dsp:sp>
    <dsp:sp modelId="{7B8C6AE7-6D45-4114-BB35-10920C61EC25}">
      <dsp:nvSpPr>
        <dsp:cNvPr id="0" name=""/>
        <dsp:cNvSpPr/>
      </dsp:nvSpPr>
      <dsp:spPr>
        <a:xfrm rot="5400000">
          <a:off x="4200028" y="1150165"/>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GB" sz="1000" kern="1200"/>
        </a:p>
      </dsp:txBody>
      <dsp:txXfrm rot="-5400000">
        <a:off x="4254220" y="1181034"/>
        <a:ext cx="255184" cy="254498"/>
      </dsp:txXfrm>
    </dsp:sp>
    <dsp:sp modelId="{428C7C8B-4095-4C6E-A040-75B636EA2AF5}">
      <dsp:nvSpPr>
        <dsp:cNvPr id="0" name=""/>
        <dsp:cNvSpPr/>
      </dsp:nvSpPr>
      <dsp:spPr>
        <a:xfrm>
          <a:off x="3524339" y="1716097"/>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b="1" i="0" kern="1200"/>
            <a:t>Extract all column/variable names from the HTML table header</a:t>
          </a:r>
          <a:endParaRPr lang="en-GB" sz="1200" kern="1200"/>
        </a:p>
      </dsp:txBody>
      <dsp:txXfrm>
        <a:off x="3554476" y="1746234"/>
        <a:ext cx="1654672" cy="968693"/>
      </dsp:txXfrm>
    </dsp:sp>
    <dsp:sp modelId="{10A2A332-0004-49EB-BA10-84255ADD9194}">
      <dsp:nvSpPr>
        <dsp:cNvPr id="0" name=""/>
        <dsp:cNvSpPr/>
      </dsp:nvSpPr>
      <dsp:spPr>
        <a:xfrm rot="10800000">
          <a:off x="3009855" y="2017928"/>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GB" sz="1000" kern="1200"/>
        </a:p>
      </dsp:txBody>
      <dsp:txXfrm rot="10800000">
        <a:off x="3118925" y="2102989"/>
        <a:ext cx="254498" cy="255184"/>
      </dsp:txXfrm>
    </dsp:sp>
    <dsp:sp modelId="{82451E1E-E61C-4E9E-85DA-0498F47DF58A}">
      <dsp:nvSpPr>
        <dsp:cNvPr id="0" name=""/>
        <dsp:cNvSpPr/>
      </dsp:nvSpPr>
      <dsp:spPr>
        <a:xfrm>
          <a:off x="1123414" y="1716097"/>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b="0" i="0" kern="1200" dirty="0"/>
            <a:t>Create an empty dictionary with keys from the extracted column names</a:t>
          </a:r>
          <a:endParaRPr lang="en-GB" sz="1200" kern="1200" dirty="0"/>
        </a:p>
      </dsp:txBody>
      <dsp:txXfrm>
        <a:off x="1153551" y="1746234"/>
        <a:ext cx="1654672" cy="968693"/>
      </dsp:txXfrm>
    </dsp:sp>
    <dsp:sp modelId="{3F0DAD03-AE2B-4C17-A479-2821EB7A2784}">
      <dsp:nvSpPr>
        <dsp:cNvPr id="0" name=""/>
        <dsp:cNvSpPr/>
      </dsp:nvSpPr>
      <dsp:spPr>
        <a:xfrm rot="5400000">
          <a:off x="1799103" y="2865111"/>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GB" sz="1000" kern="1200"/>
        </a:p>
      </dsp:txBody>
      <dsp:txXfrm rot="-5400000">
        <a:off x="1853295" y="2895980"/>
        <a:ext cx="255184" cy="254498"/>
      </dsp:txXfrm>
    </dsp:sp>
    <dsp:sp modelId="{113B4D51-01A3-4A40-941A-1BA08B2A3A70}">
      <dsp:nvSpPr>
        <dsp:cNvPr id="0" name=""/>
        <dsp:cNvSpPr/>
      </dsp:nvSpPr>
      <dsp:spPr>
        <a:xfrm>
          <a:off x="1123414" y="3431044"/>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b="0" i="0" kern="1200"/>
            <a:t>Fill up the dictionary with launch records extracted from table rows.</a:t>
          </a:r>
          <a:endParaRPr lang="en-GB" sz="1200" kern="1200"/>
        </a:p>
      </dsp:txBody>
      <dsp:txXfrm>
        <a:off x="1153551" y="3461181"/>
        <a:ext cx="1654672" cy="968693"/>
      </dsp:txXfrm>
    </dsp:sp>
    <dsp:sp modelId="{FD9AB3FD-DC55-406A-9D6C-9E3AE0F19728}">
      <dsp:nvSpPr>
        <dsp:cNvPr id="0" name=""/>
        <dsp:cNvSpPr/>
      </dsp:nvSpPr>
      <dsp:spPr>
        <a:xfrm>
          <a:off x="2989275" y="3732874"/>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GB" sz="1000" kern="1200"/>
        </a:p>
      </dsp:txBody>
      <dsp:txXfrm>
        <a:off x="2989275" y="3817935"/>
        <a:ext cx="254498" cy="255184"/>
      </dsp:txXfrm>
    </dsp:sp>
    <dsp:sp modelId="{839D27CC-E22D-491F-B470-FEB941225F1F}">
      <dsp:nvSpPr>
        <dsp:cNvPr id="0" name=""/>
        <dsp:cNvSpPr/>
      </dsp:nvSpPr>
      <dsp:spPr>
        <a:xfrm>
          <a:off x="3524339" y="3431044"/>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kern="1200"/>
            <a:t>Convert the dictionary into a CSV dataset</a:t>
          </a:r>
        </a:p>
      </dsp:txBody>
      <dsp:txXfrm>
        <a:off x="3554476" y="3461181"/>
        <a:ext cx="1654672" cy="9686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6E7A0-69AD-402F-8000-8C5D9AA4FE74}">
      <dsp:nvSpPr>
        <dsp:cNvPr id="0" name=""/>
        <dsp:cNvSpPr/>
      </dsp:nvSpPr>
      <dsp:spPr>
        <a:xfrm>
          <a:off x="0" y="3815211"/>
          <a:ext cx="5486400" cy="50074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GB" sz="1200" kern="1200"/>
            <a:t>Transform the data frame into a CSV dataset.</a:t>
          </a:r>
        </a:p>
      </dsp:txBody>
      <dsp:txXfrm>
        <a:off x="0" y="3815211"/>
        <a:ext cx="5486400" cy="500744"/>
      </dsp:txXfrm>
    </dsp:sp>
    <dsp:sp modelId="{FFB25AA7-C998-49C2-80F3-E000B454C3EB}">
      <dsp:nvSpPr>
        <dsp:cNvPr id="0" name=""/>
        <dsp:cNvSpPr/>
      </dsp:nvSpPr>
      <dsp:spPr>
        <a:xfrm rot="10800000">
          <a:off x="0" y="3052578"/>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GB" sz="1200" kern="1200"/>
            <a:t>Create a "Class" column containing the information from the outcome label</a:t>
          </a:r>
        </a:p>
      </dsp:txBody>
      <dsp:txXfrm rot="10800000">
        <a:off x="0" y="3052578"/>
        <a:ext cx="5486400" cy="500417"/>
      </dsp:txXfrm>
    </dsp:sp>
    <dsp:sp modelId="{297BD505-C619-4BD4-94FB-35DAE75C686F}">
      <dsp:nvSpPr>
        <dsp:cNvPr id="0" name=""/>
        <dsp:cNvSpPr/>
      </dsp:nvSpPr>
      <dsp:spPr>
        <a:xfrm rot="10800000">
          <a:off x="0" y="2289944"/>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GB" sz="1200" kern="1200"/>
            <a:t>Create a landing outcome training label and loop through all the landing outcomes </a:t>
          </a:r>
        </a:p>
      </dsp:txBody>
      <dsp:txXfrm rot="10800000">
        <a:off x="0" y="2289944"/>
        <a:ext cx="5486400" cy="500417"/>
      </dsp:txXfrm>
    </dsp:sp>
    <dsp:sp modelId="{21B929A1-9A4F-478D-9616-0BBB3F5A38BD}">
      <dsp:nvSpPr>
        <dsp:cNvPr id="0" name=""/>
        <dsp:cNvSpPr/>
      </dsp:nvSpPr>
      <dsp:spPr>
        <a:xfrm rot="10800000">
          <a:off x="0" y="1527310"/>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GB" sz="1200" b="1" i="0" kern="1200"/>
            <a:t>Calculate the number and occurences of mission outcome per orbit type</a:t>
          </a:r>
          <a:endParaRPr lang="en-GB" sz="1200" kern="1200"/>
        </a:p>
      </dsp:txBody>
      <dsp:txXfrm rot="10800000">
        <a:off x="0" y="1527310"/>
        <a:ext cx="5486400" cy="500417"/>
      </dsp:txXfrm>
    </dsp:sp>
    <dsp:sp modelId="{B2BC6F74-3DBB-4690-B5A8-36B2CA9164A9}">
      <dsp:nvSpPr>
        <dsp:cNvPr id="0" name=""/>
        <dsp:cNvSpPr/>
      </dsp:nvSpPr>
      <dsp:spPr>
        <a:xfrm rot="10800000">
          <a:off x="0" y="764676"/>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GB" sz="1200" b="1" i="0" kern="1200"/>
            <a:t>Calculate the number and occurrences of each orbit</a:t>
          </a:r>
          <a:endParaRPr lang="en-GB" sz="1200" kern="1200"/>
        </a:p>
      </dsp:txBody>
      <dsp:txXfrm rot="10800000">
        <a:off x="0" y="764676"/>
        <a:ext cx="5486400" cy="500417"/>
      </dsp:txXfrm>
    </dsp:sp>
    <dsp:sp modelId="{54BB2368-BE04-4E6B-8570-715AAB8DBD2C}">
      <dsp:nvSpPr>
        <dsp:cNvPr id="0" name=""/>
        <dsp:cNvSpPr/>
      </dsp:nvSpPr>
      <dsp:spPr>
        <a:xfrm rot="10800000">
          <a:off x="0" y="2042"/>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GB" sz="1200" b="0" i="0" kern="1200"/>
            <a:t>Determine the number of launches on each facility</a:t>
          </a:r>
          <a:endParaRPr lang="en-GB" sz="1200" kern="1200"/>
        </a:p>
      </dsp:txBody>
      <dsp:txXfrm rot="10800000">
        <a:off x="0" y="2042"/>
        <a:ext cx="5486400" cy="5004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87151-6241-45EC-9F64-411AA1FEF536}">
      <dsp:nvSpPr>
        <dsp:cNvPr id="0" name=""/>
        <dsp:cNvSpPr/>
      </dsp:nvSpPr>
      <dsp:spPr>
        <a:xfrm>
          <a:off x="4505" y="569545"/>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b="0" i="0" kern="1200" dirty="0" smtClean="0"/>
            <a:t>Create a column for the class</a:t>
          </a:r>
          <a:endParaRPr lang="en-GB" sz="1100" kern="1200" dirty="0"/>
        </a:p>
      </dsp:txBody>
      <dsp:txXfrm>
        <a:off x="28169" y="593209"/>
        <a:ext cx="1299277" cy="760635"/>
      </dsp:txXfrm>
    </dsp:sp>
    <dsp:sp modelId="{48CEB831-DEFF-47EC-AB69-450848622377}">
      <dsp:nvSpPr>
        <dsp:cNvPr id="0" name=""/>
        <dsp:cNvSpPr/>
      </dsp:nvSpPr>
      <dsp:spPr>
        <a:xfrm>
          <a:off x="1469611" y="806547"/>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1469611" y="873339"/>
        <a:ext cx="199836" cy="200374"/>
      </dsp:txXfrm>
    </dsp:sp>
    <dsp:sp modelId="{7A64730C-158D-44DF-9C77-563F2C62C2B3}">
      <dsp:nvSpPr>
        <dsp:cNvPr id="0" name=""/>
        <dsp:cNvSpPr/>
      </dsp:nvSpPr>
      <dsp:spPr>
        <a:xfrm>
          <a:off x="1889752" y="569545"/>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b="0" i="0" kern="1200"/>
            <a:t>Standardize the data</a:t>
          </a:r>
        </a:p>
      </dsp:txBody>
      <dsp:txXfrm>
        <a:off x="1913416" y="593209"/>
        <a:ext cx="1299277" cy="760635"/>
      </dsp:txXfrm>
    </dsp:sp>
    <dsp:sp modelId="{24EC8FEE-9A93-4368-8752-3A7DE381EB83}">
      <dsp:nvSpPr>
        <dsp:cNvPr id="0" name=""/>
        <dsp:cNvSpPr/>
      </dsp:nvSpPr>
      <dsp:spPr>
        <a:xfrm>
          <a:off x="3354859" y="806547"/>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3354859" y="873339"/>
        <a:ext cx="199836" cy="200374"/>
      </dsp:txXfrm>
    </dsp:sp>
    <dsp:sp modelId="{D277C529-0E03-447C-9B42-1AB87AC4FC2E}">
      <dsp:nvSpPr>
        <dsp:cNvPr id="0" name=""/>
        <dsp:cNvSpPr/>
      </dsp:nvSpPr>
      <dsp:spPr>
        <a:xfrm>
          <a:off x="3775000" y="569545"/>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b="0" i="0" kern="1200"/>
            <a:t>Split data into training data and test data</a:t>
          </a:r>
        </a:p>
      </dsp:txBody>
      <dsp:txXfrm>
        <a:off x="3798664" y="593209"/>
        <a:ext cx="1299277" cy="760635"/>
      </dsp:txXfrm>
    </dsp:sp>
    <dsp:sp modelId="{04194572-5C8E-41C1-BABE-2DE8289F34D3}">
      <dsp:nvSpPr>
        <dsp:cNvPr id="0" name=""/>
        <dsp:cNvSpPr/>
      </dsp:nvSpPr>
      <dsp:spPr>
        <a:xfrm rot="5400000">
          <a:off x="4305562" y="1471770"/>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rot="-5400000">
        <a:off x="4348115" y="1496009"/>
        <a:ext cx="200374" cy="199836"/>
      </dsp:txXfrm>
    </dsp:sp>
    <dsp:sp modelId="{210C10A1-3F80-43A5-A171-9E604F6E18A0}">
      <dsp:nvSpPr>
        <dsp:cNvPr id="0" name=""/>
        <dsp:cNvSpPr/>
      </dsp:nvSpPr>
      <dsp:spPr>
        <a:xfrm>
          <a:off x="3775000" y="1916150"/>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b="0" i="0" kern="1200"/>
            <a:t>Create a GridSearchCV object and fit different ML objects.</a:t>
          </a:r>
          <a:endParaRPr lang="en-GB" sz="1100" kern="1200"/>
        </a:p>
      </dsp:txBody>
      <dsp:txXfrm>
        <a:off x="3798664" y="1939814"/>
        <a:ext cx="1299277" cy="760635"/>
      </dsp:txXfrm>
    </dsp:sp>
    <dsp:sp modelId="{80B27AB7-994B-474B-9B5C-1593308CF2DD}">
      <dsp:nvSpPr>
        <dsp:cNvPr id="0" name=""/>
        <dsp:cNvSpPr/>
      </dsp:nvSpPr>
      <dsp:spPr>
        <a:xfrm rot="10800000">
          <a:off x="3371018" y="2153152"/>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rot="10800000">
        <a:off x="3456662" y="2219944"/>
        <a:ext cx="199836" cy="200374"/>
      </dsp:txXfrm>
    </dsp:sp>
    <dsp:sp modelId="{67A3C756-002B-437F-A3C7-E01F371AFC89}">
      <dsp:nvSpPr>
        <dsp:cNvPr id="0" name=""/>
        <dsp:cNvSpPr/>
      </dsp:nvSpPr>
      <dsp:spPr>
        <a:xfrm>
          <a:off x="1889752" y="1916150"/>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b="0" i="0" kern="1200"/>
            <a:t>Calculate the accuracy on the test data</a:t>
          </a:r>
          <a:endParaRPr lang="en-GB" sz="1100" kern="1200"/>
        </a:p>
      </dsp:txBody>
      <dsp:txXfrm>
        <a:off x="1913416" y="1939814"/>
        <a:ext cx="1299277" cy="760635"/>
      </dsp:txXfrm>
    </dsp:sp>
    <dsp:sp modelId="{639F5428-C8C3-46F1-A403-2B0974C632D1}">
      <dsp:nvSpPr>
        <dsp:cNvPr id="0" name=""/>
        <dsp:cNvSpPr/>
      </dsp:nvSpPr>
      <dsp:spPr>
        <a:xfrm rot="10800000">
          <a:off x="1485771" y="2153152"/>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rot="10800000">
        <a:off x="1571415" y="2219944"/>
        <a:ext cx="199836" cy="200374"/>
      </dsp:txXfrm>
    </dsp:sp>
    <dsp:sp modelId="{24B04E6A-1B2B-47B6-BAD1-8B15FB3A0890}">
      <dsp:nvSpPr>
        <dsp:cNvPr id="0" name=""/>
        <dsp:cNvSpPr/>
      </dsp:nvSpPr>
      <dsp:spPr>
        <a:xfrm>
          <a:off x="4505" y="1916150"/>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a:t>Choose the best ML method</a:t>
          </a:r>
        </a:p>
      </dsp:txBody>
      <dsp:txXfrm>
        <a:off x="28169" y="1939814"/>
        <a:ext cx="1299277" cy="760635"/>
      </dsp:txXfrm>
    </dsp:sp>
    <dsp:sp modelId="{464765F4-3CA6-4D57-9536-855B27DF512F}">
      <dsp:nvSpPr>
        <dsp:cNvPr id="0" name=""/>
        <dsp:cNvSpPr/>
      </dsp:nvSpPr>
      <dsp:spPr>
        <a:xfrm rot="5400000">
          <a:off x="535067" y="2818375"/>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rot="-5400000">
        <a:off x="577620" y="2842614"/>
        <a:ext cx="200374" cy="199836"/>
      </dsp:txXfrm>
    </dsp:sp>
    <dsp:sp modelId="{4F53F449-3F62-49DC-81BA-98912E236171}">
      <dsp:nvSpPr>
        <dsp:cNvPr id="0" name=""/>
        <dsp:cNvSpPr/>
      </dsp:nvSpPr>
      <dsp:spPr>
        <a:xfrm>
          <a:off x="4505" y="3262755"/>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b="0" i="0" kern="1200"/>
            <a:t>Compare the predictions with the real labels</a:t>
          </a:r>
          <a:endParaRPr lang="en-GB" sz="1100" kern="1200"/>
        </a:p>
      </dsp:txBody>
      <dsp:txXfrm>
        <a:off x="28169" y="3286419"/>
        <a:ext cx="1299277" cy="76063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3/20/2022</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3/20/2022</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3/20/2022</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3/20/2022</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3/20/2022</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3/20/2022</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3/20/2022</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3/20/2022</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3/20/2022</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3/20/2022</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3/20/2022</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ransition spd="slow">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Molo-M/SpaceX_Landing_Prediction/blob/main/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lo-M/SpaceX_Landing_Prediction/blob/main/SpaceX-EDA-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olo-M/SpaceX_Landing_Prediction/blob/main/SpaceX_EDA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olo-M/SpaceX_Landing_Prediction/blob/main/SpaceX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olo-M/SpaceX_Landing_Prediction/blob/main/SpaceX_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Molo-M/SpaceX_Landing_Prediction/blob/main/SpaceX_Machine%20Learning%20Prediction.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47.xml"/><Relationship Id="rId3" Type="http://schemas.openxmlformats.org/officeDocument/2006/relationships/image" Target="../media/image3.png"/><Relationship Id="rId7" Type="http://schemas.openxmlformats.org/officeDocument/2006/relationships/slide" Target="slide17.xml"/><Relationship Id="rId12" Type="http://schemas.openxmlformats.org/officeDocument/2006/relationships/slide" Target="slide45.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slide" Target="slide16.xml"/><Relationship Id="rId5" Type="http://schemas.openxmlformats.org/officeDocument/2006/relationships/slide" Target="slide4.xml"/><Relationship Id="rId10" Type="http://schemas.openxmlformats.org/officeDocument/2006/relationships/slide" Target="slide42.xml"/><Relationship Id="rId4" Type="http://schemas.openxmlformats.org/officeDocument/2006/relationships/slide" Target="slide3.xml"/><Relationship Id="rId9" Type="http://schemas.openxmlformats.org/officeDocument/2006/relationships/slide" Target="slide38.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olo-M/SpaceX_Landing_Prediction/blob/main/SpaceX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space.com/31420-spacex-rocket-landing-success.html"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coursera.org/professional-certificates/ibm-data-science" TargetMode="External"/><Relationship Id="rId5" Type="http://schemas.openxmlformats.org/officeDocument/2006/relationships/hyperlink" Target="https://www.cbinsights.com/research/startup-failure-reasons-top/" TargetMode="External"/><Relationship Id="rId4" Type="http://schemas.openxmlformats.org/officeDocument/2006/relationships/hyperlink" Target="https://www.fortunebusinessinsights.com/industry-reports/space-launch-services-market-101931"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hyperlink" Target="https://github.com/Molo-M/SpaceX_Landing_Prediction/blob/main/Datasets_Created/SpaceEx.sqlit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Molo-M/SpaceX_Landing_Prediction/blob/main/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en.wikipedia.org/w/index.php?title=List_of_Falcon_9_and_Falcon_Heavy_launches&amp;oldid=1027686922" TargetMode="External"/><Relationship Id="rId7"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Molo-M/SpaceX_Landing_Prediction/blob/main/SpaceX-webscraping.ipynb"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3200854" cy="923330"/>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MOLO MUNYANSANGA</a:t>
            </a:r>
            <a:endParaRPr lang="en-US" dirty="0">
              <a:solidFill>
                <a:schemeClr val="bg2"/>
              </a:solidFill>
              <a:latin typeface="Abadi"/>
              <a:ea typeface="SF Pro" pitchFamily="2" charset="0"/>
              <a:cs typeface="SF Pro" pitchFamily="2" charset="0"/>
            </a:endParaRPr>
          </a:p>
          <a:p>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20</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March/2022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a:xfrm>
            <a:off x="8542411" y="818947"/>
            <a:ext cx="2743200" cy="401638"/>
          </a:xfrm>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3" y="1549401"/>
            <a:ext cx="5201560" cy="4476172"/>
          </a:xfrm>
          <a:prstGeom prst="rect">
            <a:avLst/>
          </a:prstGeom>
        </p:spPr>
        <p:txBody>
          <a:bodyPr/>
          <a:lstStyle/>
          <a:p>
            <a:pPr marL="0" indent="0">
              <a:buNone/>
            </a:pPr>
            <a:r>
              <a:rPr lang="en-US" sz="1800" dirty="0" smtClean="0">
                <a:solidFill>
                  <a:schemeClr val="accent3">
                    <a:lumMod val="25000"/>
                  </a:schemeClr>
                </a:solidFill>
                <a:latin typeface="Abadi" panose="020B0604020104020204" pitchFamily="34" charset="0"/>
              </a:rPr>
              <a:t>The goal in this stage is to </a:t>
            </a:r>
            <a:r>
              <a:rPr lang="en-US" sz="1800" dirty="0">
                <a:solidFill>
                  <a:schemeClr val="accent3">
                    <a:lumMod val="25000"/>
                  </a:schemeClr>
                </a:solidFill>
                <a:latin typeface="Abadi" panose="020B0604020104020204" pitchFamily="34" charset="0"/>
              </a:rPr>
              <a:t>find </a:t>
            </a:r>
            <a:r>
              <a:rPr lang="en-US" sz="1800" dirty="0" smtClean="0">
                <a:solidFill>
                  <a:schemeClr val="accent3">
                    <a:lumMod val="25000"/>
                  </a:schemeClr>
                </a:solidFill>
                <a:latin typeface="Abadi" panose="020B0604020104020204" pitchFamily="34" charset="0"/>
              </a:rPr>
              <a:t>patterns </a:t>
            </a:r>
            <a:r>
              <a:rPr lang="en-US" sz="1800" dirty="0">
                <a:solidFill>
                  <a:schemeClr val="accent3">
                    <a:lumMod val="25000"/>
                  </a:schemeClr>
                </a:solidFill>
                <a:latin typeface="Abadi" panose="020B0604020104020204" pitchFamily="34" charset="0"/>
              </a:rPr>
              <a:t>in the data and determine </a:t>
            </a:r>
            <a:r>
              <a:rPr lang="en-US" sz="1800" dirty="0" smtClean="0">
                <a:solidFill>
                  <a:schemeClr val="accent3">
                    <a:lumMod val="25000"/>
                  </a:schemeClr>
                </a:solidFill>
                <a:latin typeface="Abadi" panose="020B0604020104020204" pitchFamily="34" charset="0"/>
              </a:rPr>
              <a:t>the </a:t>
            </a:r>
            <a:r>
              <a:rPr lang="en-US" sz="1800" dirty="0">
                <a:solidFill>
                  <a:schemeClr val="accent3">
                    <a:lumMod val="25000"/>
                  </a:schemeClr>
                </a:solidFill>
                <a:latin typeface="Abadi" panose="020B0604020104020204" pitchFamily="34" charset="0"/>
              </a:rPr>
              <a:t>label for training supervised </a:t>
            </a:r>
            <a:r>
              <a:rPr lang="en-US" sz="1800" dirty="0" smtClean="0">
                <a:solidFill>
                  <a:schemeClr val="accent3">
                    <a:lumMod val="25000"/>
                  </a:schemeClr>
                </a:solidFill>
                <a:latin typeface="Abadi" panose="020B0604020104020204" pitchFamily="34" charset="0"/>
              </a:rPr>
              <a:t>machine learning models.</a:t>
            </a:r>
          </a:p>
          <a:p>
            <a:pPr marL="0" indent="0">
              <a:buNone/>
            </a:pPr>
            <a:r>
              <a:rPr lang="en-US" sz="1800" dirty="0">
                <a:solidFill>
                  <a:schemeClr val="accent3">
                    <a:lumMod val="25000"/>
                  </a:schemeClr>
                </a:solidFill>
                <a:latin typeface="Abadi" panose="020B0604020104020204" pitchFamily="34" charset="0"/>
              </a:rPr>
              <a:t>In the data set, there are several different cases where the </a:t>
            </a:r>
            <a:r>
              <a:rPr lang="en-US" sz="1800" dirty="0" smtClean="0">
                <a:solidFill>
                  <a:schemeClr val="accent3">
                    <a:lumMod val="25000"/>
                  </a:schemeClr>
                </a:solidFill>
                <a:latin typeface="Abadi" panose="020B0604020104020204" pitchFamily="34" charset="0"/>
              </a:rPr>
              <a:t>rocket </a:t>
            </a:r>
            <a:r>
              <a:rPr lang="en-US" sz="1800" dirty="0">
                <a:solidFill>
                  <a:schemeClr val="accent3">
                    <a:lumMod val="25000"/>
                  </a:schemeClr>
                </a:solidFill>
                <a:latin typeface="Abadi" panose="020B0604020104020204" pitchFamily="34" charset="0"/>
              </a:rPr>
              <a:t>did not land </a:t>
            </a:r>
            <a:r>
              <a:rPr lang="en-US" sz="1800" dirty="0" smtClean="0">
                <a:solidFill>
                  <a:schemeClr val="accent3">
                    <a:lumMod val="25000"/>
                  </a:schemeClr>
                </a:solidFill>
                <a:latin typeface="Abadi" panose="020B0604020104020204" pitchFamily="34" charset="0"/>
              </a:rPr>
              <a:t>successfully. For example, </a:t>
            </a:r>
            <a:r>
              <a:rPr lang="en-US" sz="1800" i="1" dirty="0" smtClean="0">
                <a:solidFill>
                  <a:schemeClr val="tx1">
                    <a:lumMod val="95000"/>
                    <a:lumOff val="5000"/>
                  </a:schemeClr>
                </a:solidFill>
                <a:effectLst>
                  <a:outerShdw blurRad="38100" dist="38100" dir="2700000" algn="tl">
                    <a:srgbClr val="000000">
                      <a:alpha val="43137"/>
                    </a:srgbClr>
                  </a:outerShdw>
                </a:effectLst>
              </a:rPr>
              <a:t>True </a:t>
            </a:r>
            <a:r>
              <a:rPr lang="en-US" sz="1800" i="1" dirty="0">
                <a:solidFill>
                  <a:schemeClr val="tx1">
                    <a:lumMod val="95000"/>
                    <a:lumOff val="5000"/>
                  </a:schemeClr>
                </a:solidFill>
                <a:effectLst>
                  <a:outerShdw blurRad="38100" dist="38100" dir="2700000" algn="tl">
                    <a:srgbClr val="000000">
                      <a:alpha val="43137"/>
                    </a:srgbClr>
                  </a:outerShdw>
                </a:effectLst>
              </a:rPr>
              <a:t>RTLS</a:t>
            </a:r>
            <a:r>
              <a:rPr lang="en-US" sz="1800" dirty="0"/>
              <a:t> </a:t>
            </a:r>
            <a:r>
              <a:rPr lang="en-US" sz="1800" dirty="0">
                <a:latin typeface="Abadi"/>
              </a:rPr>
              <a:t>means the </a:t>
            </a:r>
            <a:r>
              <a:rPr lang="en-US" sz="1800" dirty="0" smtClean="0">
                <a:latin typeface="Abadi"/>
              </a:rPr>
              <a:t>rocket successfully </a:t>
            </a:r>
            <a:r>
              <a:rPr lang="en-US" sz="1800" dirty="0">
                <a:latin typeface="Abadi"/>
              </a:rPr>
              <a:t>landed </a:t>
            </a:r>
            <a:r>
              <a:rPr lang="en-US" sz="1800" dirty="0" smtClean="0">
                <a:latin typeface="Abadi"/>
              </a:rPr>
              <a:t>on </a:t>
            </a:r>
            <a:r>
              <a:rPr lang="en-US" sz="1800" dirty="0">
                <a:latin typeface="Abadi"/>
              </a:rPr>
              <a:t>a ground pad </a:t>
            </a:r>
            <a:r>
              <a:rPr lang="en-US" sz="1800" dirty="0" smtClean="0">
                <a:latin typeface="Abadi"/>
              </a:rPr>
              <a:t>while </a:t>
            </a:r>
            <a:r>
              <a:rPr lang="en-US" sz="1800" i="1" dirty="0" smtClean="0">
                <a:solidFill>
                  <a:schemeClr val="tx1">
                    <a:lumMod val="95000"/>
                    <a:lumOff val="5000"/>
                  </a:schemeClr>
                </a:solidFill>
                <a:effectLst>
                  <a:outerShdw blurRad="38100" dist="38100" dir="2700000" algn="tl">
                    <a:srgbClr val="000000">
                      <a:alpha val="43137"/>
                    </a:srgbClr>
                  </a:outerShdw>
                </a:effectLst>
              </a:rPr>
              <a:t>False </a:t>
            </a:r>
            <a:r>
              <a:rPr lang="en-US" sz="1800" i="1" dirty="0">
                <a:solidFill>
                  <a:schemeClr val="tx1">
                    <a:lumMod val="95000"/>
                    <a:lumOff val="5000"/>
                  </a:schemeClr>
                </a:solidFill>
                <a:effectLst>
                  <a:outerShdw blurRad="38100" dist="38100" dir="2700000" algn="tl">
                    <a:srgbClr val="000000">
                      <a:alpha val="43137"/>
                    </a:srgbClr>
                  </a:outerShdw>
                </a:effectLst>
              </a:rPr>
              <a:t>RTLS</a:t>
            </a:r>
            <a:r>
              <a:rPr lang="en-US" sz="1800" dirty="0"/>
              <a:t> </a:t>
            </a:r>
            <a:r>
              <a:rPr lang="en-US" sz="1800" dirty="0">
                <a:latin typeface="Abadi"/>
              </a:rPr>
              <a:t>means the </a:t>
            </a:r>
            <a:r>
              <a:rPr lang="en-US" sz="1800" dirty="0" smtClean="0">
                <a:latin typeface="Abadi"/>
              </a:rPr>
              <a:t>rocket unsuccessfully </a:t>
            </a:r>
            <a:r>
              <a:rPr lang="en-US" sz="1800" dirty="0">
                <a:latin typeface="Abadi"/>
              </a:rPr>
              <a:t>landed </a:t>
            </a:r>
            <a:r>
              <a:rPr lang="en-US" sz="1800" dirty="0" smtClean="0">
                <a:latin typeface="Abadi"/>
              </a:rPr>
              <a:t>on </a:t>
            </a:r>
            <a:r>
              <a:rPr lang="en-US" sz="1800" dirty="0">
                <a:latin typeface="Abadi"/>
              </a:rPr>
              <a:t>a ground pad.</a:t>
            </a:r>
            <a:r>
              <a:rPr lang="en-US" sz="1800" dirty="0" smtClean="0">
                <a:solidFill>
                  <a:schemeClr val="accent3">
                    <a:lumMod val="25000"/>
                  </a:schemeClr>
                </a:solidFill>
                <a:latin typeface="Abadi"/>
              </a:rPr>
              <a:t> </a:t>
            </a:r>
          </a:p>
          <a:p>
            <a:pPr marL="0" indent="0">
              <a:buNone/>
            </a:pPr>
            <a:r>
              <a:rPr lang="en-US" sz="1800" dirty="0" smtClean="0">
                <a:solidFill>
                  <a:schemeClr val="accent3">
                    <a:lumMod val="25000"/>
                  </a:schemeClr>
                </a:solidFill>
                <a:latin typeface="Abadi" panose="020B0604020104020204" pitchFamily="34" charset="0"/>
              </a:rPr>
              <a:t>Those outcomes were converted </a:t>
            </a:r>
            <a:r>
              <a:rPr lang="en-US" sz="1800" dirty="0">
                <a:solidFill>
                  <a:schemeClr val="accent3">
                    <a:lumMod val="25000"/>
                  </a:schemeClr>
                </a:solidFill>
                <a:latin typeface="Abadi" panose="020B0604020104020204" pitchFamily="34" charset="0"/>
              </a:rPr>
              <a:t>into Training Labels </a:t>
            </a:r>
            <a:r>
              <a:rPr lang="en-US" sz="1800" dirty="0" smtClean="0">
                <a:solidFill>
                  <a:schemeClr val="accent3">
                    <a:lumMod val="25000"/>
                  </a:schemeClr>
                </a:solidFill>
                <a:latin typeface="Abadi" panose="020B0604020104020204" pitchFamily="34" charset="0"/>
              </a:rPr>
              <a:t>whereby </a:t>
            </a:r>
            <a:r>
              <a:rPr lang="en-US" sz="1800" i="1" dirty="0" smtClean="0">
                <a:solidFill>
                  <a:schemeClr val="tx1">
                    <a:lumMod val="95000"/>
                    <a:lumOff val="5000"/>
                  </a:schemeClr>
                </a:solidFill>
                <a:effectLst>
                  <a:outerShdw blurRad="38100" dist="38100" dir="2700000" algn="tl">
                    <a:srgbClr val="000000">
                      <a:alpha val="43137"/>
                    </a:srgbClr>
                  </a:outerShdw>
                </a:effectLst>
                <a:latin typeface="Abadi" panose="020B0604020104020204" pitchFamily="34" charset="0"/>
              </a:rPr>
              <a:t>1</a:t>
            </a:r>
            <a:r>
              <a:rPr lang="en-US" sz="1800" dirty="0" smtClean="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means the </a:t>
            </a:r>
            <a:r>
              <a:rPr lang="en-US" sz="1800" dirty="0" smtClean="0">
                <a:solidFill>
                  <a:schemeClr val="accent3">
                    <a:lumMod val="25000"/>
                  </a:schemeClr>
                </a:solidFill>
                <a:latin typeface="Abadi" panose="020B0604020104020204" pitchFamily="34" charset="0"/>
              </a:rPr>
              <a:t>rocket </a:t>
            </a:r>
            <a:r>
              <a:rPr lang="en-US" sz="1800" dirty="0">
                <a:solidFill>
                  <a:schemeClr val="accent3">
                    <a:lumMod val="25000"/>
                  </a:schemeClr>
                </a:solidFill>
                <a:latin typeface="Abadi" panose="020B0604020104020204" pitchFamily="34" charset="0"/>
              </a:rPr>
              <a:t>landed</a:t>
            </a:r>
            <a:r>
              <a:rPr lang="en-US" sz="1800" dirty="0" smtClean="0">
                <a:solidFill>
                  <a:schemeClr val="accent3">
                    <a:lumMod val="25000"/>
                  </a:schemeClr>
                </a:solidFill>
                <a:latin typeface="Abadi" panose="020B0604020104020204" pitchFamily="34" charset="0"/>
              </a:rPr>
              <a:t> successfully while </a:t>
            </a:r>
            <a:r>
              <a:rPr lang="en-US" sz="1800" i="1" dirty="0" smtClean="0">
                <a:solidFill>
                  <a:schemeClr val="tx1">
                    <a:lumMod val="95000"/>
                    <a:lumOff val="5000"/>
                  </a:schemeClr>
                </a:solidFill>
                <a:effectLst>
                  <a:outerShdw blurRad="38100" dist="38100" dir="2700000" algn="tl">
                    <a:srgbClr val="000000">
                      <a:alpha val="43137"/>
                    </a:srgbClr>
                  </a:outerShdw>
                </a:effectLst>
                <a:latin typeface="Abadi" panose="020B0604020104020204" pitchFamily="34" charset="0"/>
              </a:rPr>
              <a:t>0</a:t>
            </a:r>
            <a:r>
              <a:rPr lang="en-US" sz="1800" dirty="0" smtClean="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means it was unsuccessful.</a:t>
            </a:r>
          </a:p>
          <a:p>
            <a:pPr marL="0" indent="0">
              <a:buNone/>
            </a:pPr>
            <a:r>
              <a:rPr lang="en-US" sz="1800" dirty="0" smtClean="0">
                <a:solidFill>
                  <a:schemeClr val="accent3">
                    <a:lumMod val="25000"/>
                  </a:schemeClr>
                </a:solidFill>
                <a:latin typeface="Abadi" panose="020B0604020104020204" pitchFamily="34" charset="0"/>
              </a:rPr>
              <a:t>URL </a:t>
            </a:r>
            <a:r>
              <a:rPr lang="en-US" sz="1800" dirty="0">
                <a:solidFill>
                  <a:schemeClr val="accent3">
                    <a:lumMod val="25000"/>
                  </a:schemeClr>
                </a:solidFill>
                <a:latin typeface="Abadi" panose="020B0604020104020204" pitchFamily="34" charset="0"/>
              </a:rPr>
              <a:t>link: </a:t>
            </a:r>
            <a:r>
              <a:rPr lang="en-US" sz="1800" dirty="0">
                <a:solidFill>
                  <a:schemeClr val="accent3">
                    <a:lumMod val="25000"/>
                  </a:schemeClr>
                </a:solidFill>
                <a:latin typeface="Abadi" panose="020B0604020104020204" pitchFamily="34" charset="0"/>
                <a:hlinkClick r:id="rId3"/>
              </a:rPr>
              <a:t>https://github.com/Molo-M/SpaceX_Landing_Prediction/blob/main/SpaceX-Data%20wrangling.ipynb</a:t>
            </a:r>
            <a:endParaRPr lang="en-US" sz="18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9" name="Diagram 8"/>
          <p:cNvGraphicFramePr/>
          <p:nvPr>
            <p:extLst>
              <p:ext uri="{D42A27DB-BD31-4B8C-83A1-F6EECF244321}">
                <p14:modId xmlns:p14="http://schemas.microsoft.com/office/powerpoint/2010/main" val="4180379595"/>
              </p:ext>
            </p:extLst>
          </p:nvPr>
        </p:nvGraphicFramePr>
        <p:xfrm>
          <a:off x="5971572" y="1574800"/>
          <a:ext cx="5486400" cy="4317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626622" y="85704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Data visualization helps </a:t>
            </a:r>
            <a:r>
              <a:rPr lang="en-US" sz="2200" dirty="0" smtClean="0">
                <a:solidFill>
                  <a:schemeClr val="accent3">
                    <a:lumMod val="25000"/>
                  </a:schemeClr>
                </a:solidFill>
                <a:latin typeface="Abadi"/>
              </a:rPr>
              <a:t>us understand data </a:t>
            </a:r>
            <a:r>
              <a:rPr lang="en-US" sz="2200" dirty="0">
                <a:solidFill>
                  <a:schemeClr val="accent3">
                    <a:lumMod val="25000"/>
                  </a:schemeClr>
                </a:solidFill>
                <a:latin typeface="Abadi"/>
              </a:rPr>
              <a:t>by curating </a:t>
            </a:r>
            <a:r>
              <a:rPr lang="en-US" sz="2200" dirty="0" smtClean="0">
                <a:solidFill>
                  <a:schemeClr val="accent3">
                    <a:lumMod val="25000"/>
                  </a:schemeClr>
                </a:solidFill>
                <a:latin typeface="Abadi"/>
              </a:rPr>
              <a:t>it </a:t>
            </a:r>
            <a:r>
              <a:rPr lang="en-US" sz="2200" dirty="0">
                <a:solidFill>
                  <a:schemeClr val="accent3">
                    <a:lumMod val="25000"/>
                  </a:schemeClr>
                </a:solidFill>
                <a:latin typeface="Abadi"/>
              </a:rPr>
              <a:t>into a form </a:t>
            </a:r>
            <a:r>
              <a:rPr lang="en-US" sz="2200" dirty="0" smtClean="0">
                <a:solidFill>
                  <a:schemeClr val="accent3">
                    <a:lumMod val="25000"/>
                  </a:schemeClr>
                </a:solidFill>
                <a:latin typeface="Abadi"/>
              </a:rPr>
              <a:t>that’s easier </a:t>
            </a:r>
            <a:r>
              <a:rPr lang="en-US" sz="2200" dirty="0">
                <a:solidFill>
                  <a:schemeClr val="accent3">
                    <a:lumMod val="25000"/>
                  </a:schemeClr>
                </a:solidFill>
                <a:latin typeface="Abadi"/>
              </a:rPr>
              <a:t>to understand, highlighting the trends and </a:t>
            </a:r>
            <a:r>
              <a:rPr lang="en-US" sz="2200" dirty="0" smtClean="0">
                <a:solidFill>
                  <a:schemeClr val="accent3">
                    <a:lumMod val="25000"/>
                  </a:schemeClr>
                </a:solidFill>
                <a:latin typeface="Abadi"/>
              </a:rPr>
              <a:t>outliers. Several types of charts were used in the visualization of the data:</a:t>
            </a:r>
          </a:p>
          <a:p>
            <a:pPr>
              <a:lnSpc>
                <a:spcPct val="100000"/>
              </a:lnSpc>
              <a:spcBef>
                <a:spcPts val="1400"/>
              </a:spcBef>
            </a:pPr>
            <a:r>
              <a:rPr lang="en-US" sz="2200" dirty="0" smtClean="0">
                <a:solidFill>
                  <a:schemeClr val="accent3">
                    <a:lumMod val="25000"/>
                  </a:schemeClr>
                </a:solidFill>
                <a:latin typeface="Abadi"/>
              </a:rPr>
              <a:t>Cat plots and scatter plots were used to view the relationships of categorical variables like </a:t>
            </a:r>
            <a:r>
              <a:rPr lang="en-US" sz="2200" i="1" dirty="0" smtClean="0">
                <a:solidFill>
                  <a:schemeClr val="accent3">
                    <a:lumMod val="25000"/>
                  </a:schemeClr>
                </a:solidFill>
                <a:effectLst>
                  <a:outerShdw blurRad="38100" dist="38100" dir="2700000" algn="tl">
                    <a:srgbClr val="000000">
                      <a:alpha val="43137"/>
                    </a:srgbClr>
                  </a:outerShdw>
                </a:effectLst>
                <a:latin typeface="Abadi"/>
              </a:rPr>
              <a:t>Launch Site </a:t>
            </a:r>
            <a:r>
              <a:rPr lang="en-US" sz="2200" dirty="0">
                <a:solidFill>
                  <a:schemeClr val="accent3">
                    <a:lumMod val="25000"/>
                  </a:schemeClr>
                </a:solidFill>
                <a:latin typeface="Abadi"/>
              </a:rPr>
              <a:t>and</a:t>
            </a:r>
            <a:r>
              <a:rPr lang="en-US" sz="2200" i="1" dirty="0" smtClean="0">
                <a:solidFill>
                  <a:schemeClr val="accent3">
                    <a:lumMod val="25000"/>
                  </a:schemeClr>
                </a:solidFill>
                <a:effectLst>
                  <a:outerShdw blurRad="38100" dist="38100" dir="2700000" algn="tl">
                    <a:srgbClr val="000000">
                      <a:alpha val="43137"/>
                    </a:srgbClr>
                  </a:outerShdw>
                </a:effectLst>
                <a:latin typeface="Abadi"/>
              </a:rPr>
              <a:t> Orbit</a:t>
            </a:r>
            <a:r>
              <a:rPr lang="en-US" sz="2200" dirty="0" smtClean="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A bar chart was used to </a:t>
            </a:r>
            <a:r>
              <a:rPr lang="en-US" sz="2200" dirty="0" smtClean="0">
                <a:solidFill>
                  <a:schemeClr val="accent3">
                    <a:lumMod val="25000"/>
                  </a:schemeClr>
                </a:solidFill>
                <a:latin typeface="Abadi"/>
              </a:rPr>
              <a:t>visualize the </a:t>
            </a:r>
            <a:r>
              <a:rPr lang="en-US" sz="2200" dirty="0">
                <a:solidFill>
                  <a:schemeClr val="accent3">
                    <a:lumMod val="25000"/>
                  </a:schemeClr>
                </a:solidFill>
                <a:latin typeface="Abadi"/>
              </a:rPr>
              <a:t>success rate of each orbit </a:t>
            </a:r>
            <a:r>
              <a:rPr lang="en-US" sz="2200" dirty="0" smtClean="0">
                <a:solidFill>
                  <a:schemeClr val="accent3">
                    <a:lumMod val="25000"/>
                  </a:schemeClr>
                </a:solidFill>
                <a:latin typeface="Abadi"/>
              </a:rPr>
              <a:t>type.</a:t>
            </a:r>
          </a:p>
          <a:p>
            <a:pPr>
              <a:lnSpc>
                <a:spcPct val="100000"/>
              </a:lnSpc>
              <a:spcBef>
                <a:spcPts val="1400"/>
              </a:spcBef>
            </a:pPr>
            <a:r>
              <a:rPr lang="en-US" sz="2200" dirty="0">
                <a:solidFill>
                  <a:schemeClr val="accent3">
                    <a:lumMod val="25000"/>
                  </a:schemeClr>
                </a:solidFill>
                <a:latin typeface="Abadi"/>
              </a:rPr>
              <a:t>A line chart was used to </a:t>
            </a:r>
            <a:r>
              <a:rPr lang="en-US" sz="2200" dirty="0" smtClean="0">
                <a:solidFill>
                  <a:schemeClr val="accent3">
                    <a:lumMod val="25000"/>
                  </a:schemeClr>
                </a:solidFill>
                <a:latin typeface="Abadi"/>
              </a:rPr>
              <a:t>visualize </a:t>
            </a:r>
            <a:r>
              <a:rPr lang="en-US" sz="2200" dirty="0">
                <a:solidFill>
                  <a:schemeClr val="accent3">
                    <a:lumMod val="25000"/>
                  </a:schemeClr>
                </a:solidFill>
                <a:latin typeface="Abadi"/>
              </a:rPr>
              <a:t>the launch success yearly </a:t>
            </a:r>
            <a:r>
              <a:rPr lang="en-US" sz="2200" dirty="0" smtClean="0">
                <a:solidFill>
                  <a:schemeClr val="accent3">
                    <a:lumMod val="25000"/>
                  </a:schemeClr>
                </a:solidFill>
                <a:latin typeface="Abadi"/>
              </a:rPr>
              <a:t>trend.</a:t>
            </a:r>
            <a:endParaRPr lang="en-US" sz="2200" dirty="0">
              <a:solidFill>
                <a:schemeClr val="accent3">
                  <a:lumMod val="25000"/>
                </a:schemeClr>
              </a:solidFill>
              <a:latin typeface="Abadi"/>
            </a:endParaRPr>
          </a:p>
          <a:p>
            <a:pPr marL="0" indent="0">
              <a:lnSpc>
                <a:spcPct val="100000"/>
              </a:lnSpc>
              <a:spcBef>
                <a:spcPts val="1400"/>
              </a:spcBef>
              <a:buNone/>
            </a:pPr>
            <a:r>
              <a:rPr lang="en-US" dirty="0"/>
              <a:t>URL link: </a:t>
            </a:r>
            <a:r>
              <a:rPr lang="en-US" dirty="0">
                <a:hlinkClick r:id="rId3"/>
              </a:rPr>
              <a:t>https://github.com/Molo-M/SpaceX_Landing_Prediction/blob/main/SpaceX-EDA-data%20visualization.ipynb</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smtClean="0">
                <a:solidFill>
                  <a:schemeClr val="accent3">
                    <a:lumMod val="25000"/>
                  </a:schemeClr>
                </a:solidFill>
                <a:latin typeface="Abadi"/>
              </a:rPr>
              <a:t>Summary of SQL queries that were used:</a:t>
            </a:r>
          </a:p>
          <a:p>
            <a:pPr>
              <a:lnSpc>
                <a:spcPct val="100000"/>
              </a:lnSpc>
              <a:spcBef>
                <a:spcPts val="1400"/>
              </a:spcBef>
            </a:pPr>
            <a:r>
              <a:rPr lang="en-US" sz="2200" dirty="0" smtClean="0">
                <a:solidFill>
                  <a:schemeClr val="accent3">
                    <a:lumMod val="25000"/>
                  </a:schemeClr>
                </a:solidFill>
                <a:latin typeface="Abadi" panose="020B0604020104020204" pitchFamily="34" charset="0"/>
              </a:rPr>
              <a:t>Display </a:t>
            </a:r>
            <a:r>
              <a:rPr lang="en-US" sz="2200" dirty="0">
                <a:solidFill>
                  <a:schemeClr val="accent3">
                    <a:lumMod val="25000"/>
                  </a:schemeClr>
                </a:solidFill>
                <a:latin typeface="Abadi" panose="020B0604020104020204" pitchFamily="34" charset="0"/>
              </a:rPr>
              <a:t>the names of the unique launch sites in the space </a:t>
            </a:r>
            <a:r>
              <a:rPr lang="en-US" sz="2200" dirty="0" smtClean="0">
                <a:solidFill>
                  <a:schemeClr val="accent3">
                    <a:lumMod val="25000"/>
                  </a:schemeClr>
                </a:solidFill>
                <a:latin typeface="Abadi" panose="020B0604020104020204" pitchFamily="34" charset="0"/>
              </a:rPr>
              <a:t>mission</a:t>
            </a:r>
          </a:p>
          <a:p>
            <a:pPr>
              <a:lnSpc>
                <a:spcPct val="100000"/>
              </a:lnSpc>
              <a:spcBef>
                <a:spcPts val="1400"/>
              </a:spcBef>
            </a:pPr>
            <a:r>
              <a:rPr lang="en-US" sz="2200" dirty="0" smtClean="0">
                <a:solidFill>
                  <a:schemeClr val="accent3">
                    <a:lumMod val="25000"/>
                  </a:schemeClr>
                </a:solidFill>
                <a:latin typeface="Abadi" panose="020B0604020104020204" pitchFamily="34" charset="0"/>
              </a:rPr>
              <a:t>Compare the payload </a:t>
            </a:r>
            <a:r>
              <a:rPr lang="en-US" sz="2200" dirty="0">
                <a:solidFill>
                  <a:schemeClr val="accent3">
                    <a:lumMod val="25000"/>
                  </a:schemeClr>
                </a:solidFill>
                <a:latin typeface="Abadi" panose="020B0604020104020204" pitchFamily="34" charset="0"/>
              </a:rPr>
              <a:t>m</a:t>
            </a:r>
            <a:r>
              <a:rPr lang="en-US" sz="2200" dirty="0" smtClean="0">
                <a:solidFill>
                  <a:schemeClr val="accent3">
                    <a:lumMod val="25000"/>
                  </a:schemeClr>
                </a:solidFill>
                <a:latin typeface="Abadi" panose="020B0604020104020204" pitchFamily="34" charset="0"/>
              </a:rPr>
              <a:t>ass with boosters </a:t>
            </a:r>
            <a:r>
              <a:rPr lang="en-US" sz="2200" dirty="0">
                <a:solidFill>
                  <a:schemeClr val="accent3">
                    <a:lumMod val="25000"/>
                  </a:schemeClr>
                </a:solidFill>
                <a:latin typeface="Abadi" panose="020B0604020104020204" pitchFamily="34" charset="0"/>
              </a:rPr>
              <a:t>launched by NASA (CRS</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Display average payload mass carried by booster version F9 </a:t>
            </a:r>
            <a:r>
              <a:rPr lang="en-US" sz="2200" dirty="0" smtClean="0">
                <a:solidFill>
                  <a:schemeClr val="accent3">
                    <a:lumMod val="25000"/>
                  </a:schemeClr>
                </a:solidFill>
                <a:latin typeface="Abadi" panose="020B0604020104020204" pitchFamily="34" charset="0"/>
              </a:rPr>
              <a:t>v1.1</a:t>
            </a:r>
          </a:p>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a:t>
            </a:r>
            <a:r>
              <a:rPr lang="en-US" sz="2200" dirty="0" smtClean="0">
                <a:solidFill>
                  <a:schemeClr val="accent3">
                    <a:lumMod val="25000"/>
                  </a:schemeClr>
                </a:solidFill>
                <a:latin typeface="Abadi" panose="020B0604020104020204" pitchFamily="34" charset="0"/>
              </a:rPr>
              <a:t>outcomes</a:t>
            </a:r>
          </a:p>
          <a:p>
            <a:pPr>
              <a:lnSpc>
                <a:spcPct val="100000"/>
              </a:lnSpc>
              <a:spcBef>
                <a:spcPts val="1400"/>
              </a:spcBef>
            </a:pPr>
            <a:r>
              <a:rPr lang="en-US" sz="2200" dirty="0" smtClean="0">
                <a:solidFill>
                  <a:schemeClr val="accent3">
                    <a:lumMod val="25000"/>
                  </a:schemeClr>
                </a:solidFill>
                <a:latin typeface="Abadi" panose="020B0604020104020204" pitchFamily="34" charset="0"/>
              </a:rPr>
              <a:t>Determine the dates of different landing outcomes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URL link: </a:t>
            </a:r>
            <a:r>
              <a:rPr lang="en-US" sz="2200" dirty="0">
                <a:solidFill>
                  <a:schemeClr val="accent3">
                    <a:lumMod val="25000"/>
                  </a:schemeClr>
                </a:solidFill>
                <a:latin typeface="Abadi" panose="020B0604020104020204" pitchFamily="34" charset="0"/>
                <a:hlinkClick r:id="rId3"/>
              </a:rPr>
              <a:t>https://github.com/Molo-M/SpaceX_Landing_Prediction/blob/main/SpaceX_EDA_SQL.ipynb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a:xfrm>
            <a:off x="8610600" y="813174"/>
            <a:ext cx="2743200" cy="401638"/>
          </a:xfrm>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87500"/>
            <a:ext cx="10515600" cy="4638892"/>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Folium Markers were used to show the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launch sites and their nearest important landmarks like railways, highways, cities and coastlines.</a:t>
            </a:r>
          </a:p>
          <a:p>
            <a:pPr>
              <a:lnSpc>
                <a:spcPct val="100000"/>
              </a:lnSpc>
              <a:spcBef>
                <a:spcPts val="1400"/>
              </a:spcBef>
            </a:pPr>
            <a:r>
              <a:rPr lang="en-US" sz="2200" dirty="0" smtClean="0">
                <a:solidFill>
                  <a:schemeClr val="accent3">
                    <a:lumMod val="25000"/>
                  </a:schemeClr>
                </a:solidFill>
                <a:latin typeface="Abadi" panose="020B0604020104020204" pitchFamily="34" charset="0"/>
              </a:rPr>
              <a:t>Polylines were used to connect the launch sites to their nearest land marks.</a:t>
            </a:r>
          </a:p>
          <a:p>
            <a:pPr>
              <a:lnSpc>
                <a:spcPct val="100000"/>
              </a:lnSpc>
              <a:spcBef>
                <a:spcPts val="1400"/>
              </a:spcBef>
            </a:pPr>
            <a:r>
              <a:rPr lang="en-US" sz="2200" dirty="0" smtClean="0">
                <a:solidFill>
                  <a:schemeClr val="accent3">
                    <a:lumMod val="25000"/>
                  </a:schemeClr>
                </a:solidFill>
                <a:latin typeface="Abadi" panose="020B0604020104020204" pitchFamily="34" charset="0"/>
              </a:rPr>
              <a:t>Furthermore, </a:t>
            </a:r>
            <a:r>
              <a:rPr lang="en-US" sz="2200" dirty="0">
                <a:solidFill>
                  <a:schemeClr val="accent3">
                    <a:lumMod val="25000"/>
                  </a:schemeClr>
                </a:solidFill>
                <a:latin typeface="Abadi" panose="020B0604020104020204" pitchFamily="34" charset="0"/>
              </a:rPr>
              <a:t>Folium Circles were used </a:t>
            </a:r>
            <a:r>
              <a:rPr lang="en-US" sz="2200" dirty="0" smtClean="0">
                <a:solidFill>
                  <a:schemeClr val="accent3">
                    <a:lumMod val="25000"/>
                  </a:schemeClr>
                </a:solidFill>
                <a:latin typeface="Abadi" panose="020B0604020104020204" pitchFamily="34" charset="0"/>
              </a:rPr>
              <a:t>to highlight </a:t>
            </a:r>
            <a:r>
              <a:rPr lang="en-US" sz="2200" dirty="0">
                <a:solidFill>
                  <a:schemeClr val="accent3">
                    <a:lumMod val="25000"/>
                  </a:schemeClr>
                </a:solidFill>
                <a:latin typeface="Abadi" panose="020B0604020104020204" pitchFamily="34" charset="0"/>
              </a:rPr>
              <a:t>circle area </a:t>
            </a:r>
            <a:r>
              <a:rPr lang="en-US" sz="2200" dirty="0" smtClean="0">
                <a:solidFill>
                  <a:schemeClr val="accent3">
                    <a:lumMod val="25000"/>
                  </a:schemeClr>
                </a:solidFill>
                <a:latin typeface="Abadi" panose="020B0604020104020204" pitchFamily="34" charset="0"/>
              </a:rPr>
              <a:t>of launch sites.</a:t>
            </a:r>
          </a:p>
          <a:p>
            <a:pPr>
              <a:lnSpc>
                <a:spcPct val="100000"/>
              </a:lnSpc>
              <a:spcBef>
                <a:spcPts val="1400"/>
              </a:spcBef>
            </a:pPr>
            <a:r>
              <a:rPr lang="en-US" sz="2200" dirty="0" smtClean="0">
                <a:solidFill>
                  <a:schemeClr val="accent3">
                    <a:lumMod val="25000"/>
                  </a:schemeClr>
                </a:solidFill>
                <a:latin typeface="Abadi" panose="020B0604020104020204" pitchFamily="34" charset="0"/>
              </a:rPr>
              <a:t>In order to mark </a:t>
            </a:r>
            <a:r>
              <a:rPr lang="en-US" sz="2200" dirty="0">
                <a:solidFill>
                  <a:schemeClr val="accent3">
                    <a:lumMod val="25000"/>
                  </a:schemeClr>
                </a:solidFill>
                <a:latin typeface="Abadi" panose="020B0604020104020204" pitchFamily="34" charset="0"/>
              </a:rPr>
              <a:t>the success/failed launches for each </a:t>
            </a:r>
            <a:r>
              <a:rPr lang="en-US" sz="2200" dirty="0" smtClean="0">
                <a:solidFill>
                  <a:schemeClr val="accent3">
                    <a:lumMod val="25000"/>
                  </a:schemeClr>
                </a:solidFill>
                <a:latin typeface="Abadi" panose="020B0604020104020204" pitchFamily="34" charset="0"/>
              </a:rPr>
              <a:t>site, marker </a:t>
            </a:r>
            <a:r>
              <a:rPr lang="en-US" sz="2200" dirty="0">
                <a:solidFill>
                  <a:schemeClr val="accent3">
                    <a:lumMod val="25000"/>
                  </a:schemeClr>
                </a:solidFill>
                <a:latin typeface="Abadi" panose="020B0604020104020204" pitchFamily="34" charset="0"/>
              </a:rPr>
              <a:t>c</a:t>
            </a:r>
            <a:r>
              <a:rPr lang="en-US" sz="2200" dirty="0" smtClean="0">
                <a:solidFill>
                  <a:schemeClr val="accent3">
                    <a:lumMod val="25000"/>
                  </a:schemeClr>
                </a:solidFill>
                <a:latin typeface="Abadi" panose="020B0604020104020204" pitchFamily="34" charset="0"/>
              </a:rPr>
              <a:t>lusters were used on the map. Whereby </a:t>
            </a:r>
            <a:r>
              <a:rPr lang="en-US" sz="2200" dirty="0" smtClean="0">
                <a:solidFill>
                  <a:srgbClr val="FF0000"/>
                </a:solidFill>
                <a:effectLst>
                  <a:outerShdw blurRad="38100" dist="38100" dir="2700000" algn="tl">
                    <a:srgbClr val="000000">
                      <a:alpha val="43137"/>
                    </a:srgbClr>
                  </a:outerShdw>
                </a:effectLst>
                <a:latin typeface="Abadi" panose="020B0604020104020204" pitchFamily="34" charset="0"/>
              </a:rPr>
              <a:t>Red</a:t>
            </a:r>
            <a:r>
              <a:rPr lang="en-US" sz="2200" dirty="0" smtClean="0">
                <a:solidFill>
                  <a:schemeClr val="accent3">
                    <a:lumMod val="25000"/>
                  </a:schemeClr>
                </a:solidFill>
                <a:latin typeface="Abadi" panose="020B0604020104020204" pitchFamily="34" charset="0"/>
              </a:rPr>
              <a:t> represents rocket launch failures while </a:t>
            </a:r>
            <a:r>
              <a:rPr lang="en-US" sz="2200" dirty="0" smtClean="0">
                <a:solidFill>
                  <a:srgbClr val="00B050"/>
                </a:solidFill>
                <a:effectLst>
                  <a:outerShdw blurRad="38100" dist="38100" dir="2700000" algn="tl">
                    <a:srgbClr val="000000">
                      <a:alpha val="43137"/>
                    </a:srgbClr>
                  </a:outerShdw>
                </a:effectLst>
                <a:latin typeface="Abadi" panose="020B0604020104020204" pitchFamily="34" charset="0"/>
              </a:rPr>
              <a:t>Green</a:t>
            </a:r>
            <a:r>
              <a:rPr lang="en-US" sz="2200" dirty="0" smtClean="0">
                <a:solidFill>
                  <a:schemeClr val="accent3">
                    <a:lumMod val="25000"/>
                  </a:schemeClr>
                </a:solidFill>
                <a:latin typeface="Abadi" panose="020B0604020104020204" pitchFamily="34" charset="0"/>
              </a:rPr>
              <a:t> represents the successes.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URL </a:t>
            </a:r>
            <a:r>
              <a:rPr lang="en-US" sz="2200" dirty="0">
                <a:solidFill>
                  <a:schemeClr val="accent3">
                    <a:lumMod val="25000"/>
                  </a:schemeClr>
                </a:solidFill>
                <a:latin typeface="Abadi" panose="020B0604020104020204" pitchFamily="34" charset="0"/>
              </a:rPr>
              <a:t>link: </a:t>
            </a: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github.com/Molo-M/SpaceX_Landing_Prediction/blob/main/SpaceX_launch_site_location.ipynb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Pie charts and scatter charts were used to visualize the launch records of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These charts displayed the rocket launch success rate per launch site. We are were able to get an understanding of the factors that may have been influencing the success rate at each site. Such as the payload mass and booster versions.</a:t>
            </a:r>
          </a:p>
          <a:p>
            <a:pPr>
              <a:lnSpc>
                <a:spcPct val="100000"/>
              </a:lnSpc>
              <a:spcBef>
                <a:spcPts val="1400"/>
              </a:spcBef>
            </a:pPr>
            <a:r>
              <a:rPr lang="en-US" sz="2200" dirty="0" smtClean="0">
                <a:solidFill>
                  <a:schemeClr val="accent3">
                    <a:lumMod val="25000"/>
                  </a:schemeClr>
                </a:solidFill>
                <a:latin typeface="Abadi" panose="020B0604020104020204" pitchFamily="34" charset="0"/>
              </a:rPr>
              <a:t>Successful launches were represented by </a:t>
            </a:r>
            <a:r>
              <a:rPr lang="en-US" sz="2200" dirty="0" smtClean="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1</a:t>
            </a:r>
            <a:r>
              <a:rPr lang="en-US" sz="2200" dirty="0" smtClean="0">
                <a:solidFill>
                  <a:schemeClr val="accent3">
                    <a:lumMod val="25000"/>
                  </a:schemeClr>
                </a:solidFill>
                <a:latin typeface="Abadi" panose="020B0604020104020204" pitchFamily="34" charset="0"/>
              </a:rPr>
              <a:t> while failures were represented by </a:t>
            </a:r>
            <a:r>
              <a:rPr lang="en-US" sz="2200" dirty="0" smtClean="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0</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URL link</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github.com/Molo-M/SpaceX_Landing_Prediction/blob/main/SpaceX_Dashboard.ipynb</a:t>
            </a:r>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965325"/>
            <a:ext cx="5257800" cy="4351338"/>
          </a:xfrm>
          <a:prstGeom prst="rect">
            <a:avLst/>
          </a:prstGeom>
        </p:spPr>
        <p:txBody>
          <a:bodyPr>
            <a:normAutofit fontScale="77500" lnSpcReduction="20000"/>
          </a:bodyPr>
          <a:lstStyle/>
          <a:p>
            <a:pPr marL="0" indent="0">
              <a:lnSpc>
                <a:spcPct val="100000"/>
              </a:lnSpc>
              <a:spcBef>
                <a:spcPts val="1400"/>
              </a:spcBef>
              <a:buNone/>
            </a:pPr>
            <a:r>
              <a:rPr lang="en-US" sz="2200" dirty="0" err="1" smtClean="0">
                <a:solidFill>
                  <a:schemeClr val="accent3">
                    <a:lumMod val="25000"/>
                  </a:schemeClr>
                </a:solidFill>
                <a:latin typeface="Abadi" panose="020B0604020104020204" pitchFamily="34" charset="0"/>
              </a:rPr>
              <a:t>Scikit</a:t>
            </a:r>
            <a:r>
              <a:rPr lang="en-US" sz="2200" dirty="0" smtClean="0">
                <a:solidFill>
                  <a:schemeClr val="accent3">
                    <a:lumMod val="25000"/>
                  </a:schemeClr>
                </a:solidFill>
                <a:latin typeface="Abadi" panose="020B0604020104020204" pitchFamily="34" charset="0"/>
              </a:rPr>
              <a:t>-learn is the primary ML(machine learning) library that was used for predictive analysis. The following took place:</a:t>
            </a:r>
          </a:p>
          <a:p>
            <a:pPr>
              <a:lnSpc>
                <a:spcPct val="100000"/>
              </a:lnSpc>
              <a:spcBef>
                <a:spcPts val="1400"/>
              </a:spcBef>
            </a:pPr>
            <a:r>
              <a:rPr lang="en-US" sz="2200" dirty="0" smtClean="0">
                <a:solidFill>
                  <a:schemeClr val="accent3">
                    <a:lumMod val="25000"/>
                  </a:schemeClr>
                </a:solidFill>
                <a:latin typeface="Abadi" panose="020B0604020104020204" pitchFamily="34" charset="0"/>
              </a:rPr>
              <a:t>Created </a:t>
            </a:r>
            <a:r>
              <a:rPr lang="en-US" sz="2200" dirty="0">
                <a:solidFill>
                  <a:schemeClr val="accent3">
                    <a:lumMod val="25000"/>
                  </a:schemeClr>
                </a:solidFill>
                <a:latin typeface="Abadi" panose="020B0604020104020204" pitchFamily="34" charset="0"/>
              </a:rPr>
              <a:t>a machine learning pipeline to predict if the first stage will land given the </a:t>
            </a:r>
            <a:r>
              <a:rPr lang="en-US" sz="2200" dirty="0" smtClean="0">
                <a:solidFill>
                  <a:schemeClr val="accent3">
                    <a:lumMod val="25000"/>
                  </a:schemeClr>
                </a:solidFill>
                <a:latin typeface="Abadi" panose="020B0604020104020204" pitchFamily="34" charset="0"/>
              </a:rPr>
              <a:t>data.</a:t>
            </a:r>
          </a:p>
          <a:p>
            <a:pPr>
              <a:lnSpc>
                <a:spcPct val="100000"/>
              </a:lnSpc>
              <a:spcBef>
                <a:spcPts val="1400"/>
              </a:spcBef>
            </a:pPr>
            <a:r>
              <a:rPr lang="en-US" sz="2200" dirty="0" smtClean="0">
                <a:solidFill>
                  <a:schemeClr val="accent3">
                    <a:lumMod val="25000"/>
                  </a:schemeClr>
                </a:solidFill>
                <a:latin typeface="Abadi" panose="020B0604020104020204" pitchFamily="34" charset="0"/>
              </a:rPr>
              <a:t>Using </a:t>
            </a:r>
            <a:r>
              <a:rPr lang="en-US" sz="2200" i="1" dirty="0" err="1" smtClean="0">
                <a:solidFill>
                  <a:schemeClr val="accent3">
                    <a:lumMod val="25000"/>
                  </a:schemeClr>
                </a:solidFill>
                <a:latin typeface="Abadi" panose="020B0604020104020204" pitchFamily="34" charset="0"/>
              </a:rPr>
              <a:t>GridSearchCV</a:t>
            </a:r>
            <a:r>
              <a:rPr lang="en-US" sz="2200" dirty="0" smtClean="0">
                <a:solidFill>
                  <a:schemeClr val="accent3">
                    <a:lumMod val="25000"/>
                  </a:schemeClr>
                </a:solidFill>
                <a:latin typeface="Abadi" panose="020B0604020104020204" pitchFamily="34" charset="0"/>
              </a:rPr>
              <a:t>, found the best ML method for predictions.</a:t>
            </a:r>
          </a:p>
          <a:p>
            <a:pPr>
              <a:lnSpc>
                <a:spcPct val="100000"/>
              </a:lnSpc>
              <a:spcBef>
                <a:spcPts val="1400"/>
              </a:spcBef>
            </a:pPr>
            <a:r>
              <a:rPr lang="en-US" sz="2200" dirty="0" smtClean="0">
                <a:solidFill>
                  <a:schemeClr val="accent3">
                    <a:lumMod val="25000"/>
                  </a:schemeClr>
                </a:solidFill>
                <a:latin typeface="Abadi" panose="020B0604020104020204" pitchFamily="34" charset="0"/>
              </a:rPr>
              <a:t>Compared </a:t>
            </a:r>
            <a:r>
              <a:rPr lang="en-US" sz="2200" dirty="0">
                <a:solidFill>
                  <a:schemeClr val="accent3">
                    <a:lumMod val="25000"/>
                  </a:schemeClr>
                </a:solidFill>
                <a:latin typeface="Abadi" panose="020B0604020104020204" pitchFamily="34" charset="0"/>
              </a:rPr>
              <a:t>the predictions with the real </a:t>
            </a:r>
            <a:r>
              <a:rPr lang="en-US" sz="2200" dirty="0" smtClean="0">
                <a:solidFill>
                  <a:schemeClr val="accent3">
                    <a:lumMod val="25000"/>
                  </a:schemeClr>
                </a:solidFill>
                <a:latin typeface="Abadi" panose="020B0604020104020204" pitchFamily="34" charset="0"/>
              </a:rPr>
              <a:t>labels.</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ML model scored an accuracy of 83.33%</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URL link: </a:t>
            </a: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github.com/Molo-M/SpaceX_Landing_Prediction/blob/main/SpaceX_Machine%20Learning%20Prediction.ipynb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p:cNvGraphicFramePr/>
          <p:nvPr>
            <p:extLst>
              <p:ext uri="{D42A27DB-BD31-4B8C-83A1-F6EECF244321}">
                <p14:modId xmlns:p14="http://schemas.microsoft.com/office/powerpoint/2010/main" val="2546501721"/>
              </p:ext>
            </p:extLst>
          </p:nvPr>
        </p:nvGraphicFramePr>
        <p:xfrm>
          <a:off x="6151716" y="1385309"/>
          <a:ext cx="5126111" cy="46402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10334875" cy="38949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exploratory data analysis has shown us that successful landing outcomes are </a:t>
            </a:r>
            <a:r>
              <a:rPr lang="en-US" sz="2200" dirty="0" smtClean="0">
                <a:solidFill>
                  <a:schemeClr val="accent3">
                    <a:lumMod val="25000"/>
                  </a:schemeClr>
                </a:solidFill>
                <a:latin typeface="Abadi" panose="020B0604020104020204" pitchFamily="34" charset="0"/>
              </a:rPr>
              <a:t>somewhat correlated </a:t>
            </a:r>
            <a:r>
              <a:rPr lang="en-US" sz="2200" dirty="0" smtClean="0">
                <a:solidFill>
                  <a:schemeClr val="accent3">
                    <a:lumMod val="25000"/>
                  </a:schemeClr>
                </a:solidFill>
                <a:latin typeface="Abadi" panose="020B0604020104020204" pitchFamily="34" charset="0"/>
              </a:rPr>
              <a:t>with flight number. It was also apparent that successful landing outcomes have had a significant increase since the year 2015.</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a:t>
            </a:r>
            <a:r>
              <a:rPr lang="en-US" sz="2200" dirty="0" smtClean="0">
                <a:solidFill>
                  <a:schemeClr val="accent3">
                    <a:lumMod val="25000"/>
                  </a:schemeClr>
                </a:solidFill>
                <a:latin typeface="Abadi" panose="020B0604020104020204" pitchFamily="34" charset="0"/>
              </a:rPr>
              <a:t>ll launch sites are located near the coast line. </a:t>
            </a:r>
            <a:r>
              <a:rPr lang="en-US" sz="2200" dirty="0" smtClean="0">
                <a:solidFill>
                  <a:schemeClr val="accent3">
                    <a:lumMod val="25000"/>
                  </a:schemeClr>
                </a:solidFill>
                <a:latin typeface="Abadi" panose="020B0604020104020204" pitchFamily="34" charset="0"/>
              </a:rPr>
              <a:t>Perhaps, this makes it easier to test rocket landings in the water.</a:t>
            </a:r>
          </a:p>
          <a:p>
            <a:pPr>
              <a:lnSpc>
                <a:spcPct val="100000"/>
              </a:lnSpc>
              <a:spcBef>
                <a:spcPts val="1400"/>
              </a:spcBef>
            </a:pPr>
            <a:r>
              <a:rPr lang="en-US" sz="2200" dirty="0" smtClean="0">
                <a:solidFill>
                  <a:schemeClr val="accent3">
                    <a:lumMod val="25000"/>
                  </a:schemeClr>
                </a:solidFill>
                <a:latin typeface="Abadi" panose="020B0604020104020204" pitchFamily="34" charset="0"/>
              </a:rPr>
              <a:t>Furthermore, the sites are also located near highways and railways. This may facilitate transportation of equipment and research material.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machine learning models that were built, were able to predict the landing success of rockets with an accuracy score of 83.33%. This accuracy can be increased in future projects with more data.</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18</a:t>
            </a:fld>
            <a:endParaRPr lang="en-US" dirty="0"/>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211" y="1389368"/>
            <a:ext cx="6443589" cy="5284235"/>
          </a:xfrm>
          <a:prstGeom prst="rect">
            <a:avLst/>
          </a:prstGeom>
        </p:spPr>
      </p:pic>
      <p:sp>
        <p:nvSpPr>
          <p:cNvPr id="8" name="TextBox 7"/>
          <p:cNvSpPr txBox="1"/>
          <p:nvPr/>
        </p:nvSpPr>
        <p:spPr>
          <a:xfrm>
            <a:off x="469900" y="1389368"/>
            <a:ext cx="3894211" cy="3693319"/>
          </a:xfrm>
          <a:prstGeom prst="rect">
            <a:avLst/>
          </a:prstGeom>
          <a:noFill/>
        </p:spPr>
        <p:txBody>
          <a:bodyPr wrap="square" rtlCol="0">
            <a:spAutoFit/>
          </a:bodyPr>
          <a:lstStyle/>
          <a:p>
            <a:pPr marL="285750" indent="-285750">
              <a:buFont typeface="Arial" pitchFamily="34" charset="0"/>
              <a:buChar char="•"/>
            </a:pPr>
            <a:r>
              <a:rPr lang="en-US" dirty="0"/>
              <a:t>It appears that there were more successful landings as the flight numbers increased. It also seems that launch site </a:t>
            </a:r>
            <a:r>
              <a:rPr lang="en-US" b="1" dirty="0"/>
              <a:t>CCAFS SLC 40</a:t>
            </a:r>
            <a:r>
              <a:rPr lang="en-US" dirty="0"/>
              <a:t> had the most number of landing attempts while the site </a:t>
            </a:r>
            <a:r>
              <a:rPr lang="en-US" b="1" dirty="0"/>
              <a:t>VAFB SLC 4E</a:t>
            </a:r>
            <a:r>
              <a:rPr lang="en-US" dirty="0"/>
              <a:t> had the least number of attempts</a:t>
            </a:r>
            <a:r>
              <a:rPr lang="en-US" dirty="0" smtClean="0"/>
              <a:t>.</a:t>
            </a:r>
          </a:p>
          <a:p>
            <a:pPr marL="285750" indent="-285750">
              <a:buFont typeface="Arial" pitchFamily="34" charset="0"/>
              <a:buChar char="•"/>
            </a:pPr>
            <a:endParaRPr lang="en-US" dirty="0"/>
          </a:p>
          <a:p>
            <a:pPr marL="285750" indent="-285750">
              <a:buFont typeface="Arial" pitchFamily="34" charset="0"/>
              <a:buChar char="•"/>
            </a:pPr>
            <a:r>
              <a:rPr lang="en-US" dirty="0"/>
              <a:t>Looking at the second chart, we can see that there is no Launch Site with a success rate below 60%.</a:t>
            </a:r>
          </a:p>
          <a:p>
            <a:endParaRPr lang="en-GB" dirty="0"/>
          </a:p>
        </p:txBody>
      </p:sp>
      <p:cxnSp>
        <p:nvCxnSpPr>
          <p:cNvPr id="10" name="Straight Arrow Connector 9"/>
          <p:cNvCxnSpPr/>
          <p:nvPr/>
        </p:nvCxnSpPr>
        <p:spPr>
          <a:xfrm flipH="1">
            <a:off x="6997700" y="4495800"/>
            <a:ext cx="647700" cy="772319"/>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65605948"/>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542411" y="806247"/>
            <a:ext cx="2743200" cy="401638"/>
          </a:xfrm>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476" b="17726"/>
          <a:stretch/>
        </p:blipFill>
        <p:spPr>
          <a:xfrm>
            <a:off x="989887" y="1548000"/>
            <a:ext cx="10058400" cy="3672000"/>
          </a:xfrm>
          <a:prstGeom prst="rect">
            <a:avLst/>
          </a:prstGeom>
        </p:spPr>
      </p:pic>
      <p:sp>
        <p:nvSpPr>
          <p:cNvPr id="3" name="TextBox 2"/>
          <p:cNvSpPr txBox="1"/>
          <p:nvPr/>
        </p:nvSpPr>
        <p:spPr>
          <a:xfrm>
            <a:off x="989887" y="5404666"/>
            <a:ext cx="10058400" cy="707886"/>
          </a:xfrm>
          <a:prstGeom prst="rect">
            <a:avLst/>
          </a:prstGeom>
          <a:noFill/>
        </p:spPr>
        <p:txBody>
          <a:bodyPr wrap="square" rtlCol="0">
            <a:spAutoFit/>
          </a:bodyPr>
          <a:lstStyle/>
          <a:p>
            <a:pPr marL="285750" indent="-285750">
              <a:buFont typeface="Arial" pitchFamily="34" charset="0"/>
              <a:buChar char="•"/>
            </a:pPr>
            <a:r>
              <a:rPr lang="en-US" sz="2000" dirty="0"/>
              <a:t>Now if you </a:t>
            </a:r>
            <a:r>
              <a:rPr lang="en-US" sz="2000" dirty="0" smtClean="0"/>
              <a:t>observe the scatter </a:t>
            </a:r>
            <a:r>
              <a:rPr lang="en-US" sz="2000" dirty="0"/>
              <a:t>point </a:t>
            </a:r>
            <a:r>
              <a:rPr lang="en-US" sz="2000" dirty="0" smtClean="0"/>
              <a:t>chart, </a:t>
            </a:r>
            <a:r>
              <a:rPr lang="en-US" sz="2000" dirty="0"/>
              <a:t>you will find for the VAFB-SLC </a:t>
            </a:r>
            <a:r>
              <a:rPr lang="en-US" sz="2000" dirty="0" smtClean="0"/>
              <a:t>launch site </a:t>
            </a:r>
            <a:r>
              <a:rPr lang="en-US" sz="2000" dirty="0"/>
              <a:t>there are no rockets launched for </a:t>
            </a:r>
            <a:r>
              <a:rPr lang="en-US" sz="2000" dirty="0" smtClean="0"/>
              <a:t>heavy payload </a:t>
            </a:r>
            <a:r>
              <a:rPr lang="en-US" sz="2000" dirty="0"/>
              <a:t>mass(greater than 10000).</a:t>
            </a:r>
            <a:endParaRPr lang="en-GB" sz="2000" dirty="0"/>
          </a:p>
        </p:txBody>
      </p:sp>
    </p:spTree>
    <p:extLst>
      <p:ext uri="{BB962C8B-B14F-4D97-AF65-F5344CB8AC3E}">
        <p14:creationId xmlns:p14="http://schemas.microsoft.com/office/powerpoint/2010/main" val="3869789237"/>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542411" y="673361"/>
            <a:ext cx="2743200" cy="401638"/>
          </a:xfrm>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6" y="1663700"/>
            <a:ext cx="9366403" cy="454660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4" action="ppaction://hlinksldjump"/>
              </a:rPr>
              <a:t>Executive Summary</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5" action="ppaction://hlinksldjump"/>
              </a:rPr>
              <a:t>Introduction</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smtClean="0">
                <a:solidFill>
                  <a:schemeClr val="accent3">
                    <a:lumMod val="25000"/>
                  </a:schemeClr>
                </a:solidFill>
                <a:latin typeface="Abadi"/>
                <a:hlinkClick r:id="rId6" action="ppaction://hlinksldjump"/>
              </a:rPr>
              <a:t>Methodology</a:t>
            </a:r>
            <a:endParaRPr lang="en-US" sz="2200" dirty="0" smtClean="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smtClean="0">
                <a:solidFill>
                  <a:schemeClr val="accent3">
                    <a:lumMod val="25000"/>
                  </a:schemeClr>
                </a:solidFill>
                <a:latin typeface="Abadi"/>
                <a:hlinkClick r:id="rId7" action="ppaction://hlinksldjump"/>
              </a:rPr>
              <a:t>Insights Drawn From E.D.A</a:t>
            </a:r>
            <a:endParaRPr lang="en-US" sz="2200" dirty="0" smtClean="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smtClean="0">
                <a:solidFill>
                  <a:schemeClr val="accent3">
                    <a:lumMod val="25000"/>
                  </a:schemeClr>
                </a:solidFill>
                <a:latin typeface="Abadi"/>
                <a:hlinkClick r:id="rId8" action="ppaction://hlinksldjump"/>
              </a:rPr>
              <a:t>Launch Sites Proximities</a:t>
            </a:r>
            <a:endParaRPr lang="en-US" sz="2200" dirty="0" smtClean="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smtClean="0">
                <a:solidFill>
                  <a:schemeClr val="accent3">
                    <a:lumMod val="25000"/>
                  </a:schemeClr>
                </a:solidFill>
                <a:latin typeface="Abadi"/>
                <a:hlinkClick r:id="rId9" action="ppaction://hlinksldjump"/>
              </a:rPr>
              <a:t>Dashboard</a:t>
            </a:r>
            <a:endParaRPr lang="en-US" sz="2200" dirty="0" smtClean="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smtClean="0">
                <a:solidFill>
                  <a:schemeClr val="accent3">
                    <a:lumMod val="25000"/>
                  </a:schemeClr>
                </a:solidFill>
                <a:latin typeface="Abadi"/>
                <a:hlinkClick r:id="rId10" action="ppaction://hlinksldjump"/>
              </a:rPr>
              <a:t>Predictive Analytics</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11" action="ppaction://hlinksldjump"/>
              </a:rPr>
              <a:t>Results</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12" action="ppaction://hlinksldjump"/>
              </a:rPr>
              <a:t>Conclusion</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13" action="ppaction://hlinksldjump"/>
              </a:rPr>
              <a:t>Appendix</a:t>
            </a: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588522" y="813174"/>
            <a:ext cx="2743200" cy="401638"/>
          </a:xfrm>
        </p:spPr>
        <p:txBody>
          <a:bodyPr/>
          <a:lstStyle/>
          <a:p>
            <a:fld id="{5075537C-CA84-1446-933C-8E9D027F9201}" type="slidenum">
              <a:rPr lang="en-US" smtClean="0"/>
              <a:t>20</a:t>
            </a:fld>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616" t="-4287" r="15559" b="4287"/>
          <a:stretch/>
        </p:blipFill>
        <p:spPr>
          <a:xfrm>
            <a:off x="3738700" y="1224000"/>
            <a:ext cx="7272000" cy="4908627"/>
          </a:xfrm>
          <a:prstGeom prst="rect">
            <a:avLst/>
          </a:prstGeom>
        </p:spPr>
      </p:pic>
      <p:sp>
        <p:nvSpPr>
          <p:cNvPr id="3" name="TextBox 2"/>
          <p:cNvSpPr txBox="1"/>
          <p:nvPr/>
        </p:nvSpPr>
        <p:spPr>
          <a:xfrm>
            <a:off x="770011" y="1458383"/>
            <a:ext cx="2824089" cy="1569660"/>
          </a:xfrm>
          <a:prstGeom prst="rect">
            <a:avLst/>
          </a:prstGeom>
          <a:noFill/>
        </p:spPr>
        <p:txBody>
          <a:bodyPr wrap="square" rtlCol="0">
            <a:spAutoFit/>
          </a:bodyPr>
          <a:lstStyle/>
          <a:p>
            <a:r>
              <a:rPr lang="en-US" sz="2400" dirty="0"/>
              <a:t>The orbit types </a:t>
            </a:r>
            <a:r>
              <a:rPr lang="en-US" sz="2400" b="1" dirty="0"/>
              <a:t>SSO</a:t>
            </a:r>
            <a:r>
              <a:rPr lang="en-US" sz="2400" dirty="0"/>
              <a:t>, </a:t>
            </a:r>
            <a:r>
              <a:rPr lang="en-US" sz="2400" b="1" dirty="0"/>
              <a:t>HEO</a:t>
            </a:r>
            <a:r>
              <a:rPr lang="en-US" sz="2400" dirty="0"/>
              <a:t>, </a:t>
            </a:r>
            <a:r>
              <a:rPr lang="en-US" sz="2400" b="1" dirty="0"/>
              <a:t>GEO</a:t>
            </a:r>
            <a:r>
              <a:rPr lang="en-US" sz="2400" dirty="0"/>
              <a:t> and </a:t>
            </a:r>
            <a:r>
              <a:rPr lang="en-US" sz="2400" b="1" dirty="0"/>
              <a:t>ES-L1</a:t>
            </a:r>
            <a:r>
              <a:rPr lang="en-US" sz="2400" dirty="0"/>
              <a:t> had the </a:t>
            </a:r>
            <a:r>
              <a:rPr lang="en-US" sz="2400" dirty="0" smtClean="0"/>
              <a:t>highest </a:t>
            </a:r>
            <a:r>
              <a:rPr lang="en-US" sz="2400" dirty="0"/>
              <a:t>success </a:t>
            </a:r>
            <a:r>
              <a:rPr lang="en-US" sz="2400" dirty="0" smtClean="0"/>
              <a:t>rate.</a:t>
            </a:r>
            <a:endParaRPr lang="en-GB" sz="2400" dirty="0"/>
          </a:p>
        </p:txBody>
      </p:sp>
    </p:spTree>
    <p:extLst>
      <p:ext uri="{BB962C8B-B14F-4D97-AF65-F5344CB8AC3E}">
        <p14:creationId xmlns:p14="http://schemas.microsoft.com/office/powerpoint/2010/main" val="80090182"/>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588522" y="813174"/>
            <a:ext cx="2743200" cy="401638"/>
          </a:xfrm>
        </p:spPr>
        <p:txBody>
          <a:bodyPr/>
          <a:lstStyle/>
          <a:p>
            <a:fld id="{5075537C-CA84-1446-933C-8E9D027F9201}" type="slidenum">
              <a:rPr lang="en-US" smtClean="0"/>
              <a:t>21</a:t>
            </a:fld>
            <a:endParaRPr lang="en-US" dirty="0"/>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2670" b="12670"/>
          <a:stretch/>
        </p:blipFill>
        <p:spPr>
          <a:xfrm>
            <a:off x="897010" y="864000"/>
            <a:ext cx="10291689" cy="4592465"/>
          </a:xfrm>
          <a:prstGeom prst="rect">
            <a:avLst/>
          </a:prstGeom>
        </p:spPr>
      </p:pic>
      <p:sp>
        <p:nvSpPr>
          <p:cNvPr id="3" name="TextBox 2"/>
          <p:cNvSpPr txBox="1"/>
          <p:nvPr/>
        </p:nvSpPr>
        <p:spPr>
          <a:xfrm>
            <a:off x="897010" y="5562600"/>
            <a:ext cx="10164690" cy="707886"/>
          </a:xfrm>
          <a:prstGeom prst="rect">
            <a:avLst/>
          </a:prstGeom>
          <a:noFill/>
        </p:spPr>
        <p:txBody>
          <a:bodyPr wrap="square" rtlCol="0">
            <a:spAutoFit/>
          </a:bodyPr>
          <a:lstStyle/>
          <a:p>
            <a:r>
              <a:rPr lang="en-US" sz="2000" dirty="0"/>
              <a:t>You </a:t>
            </a:r>
            <a:r>
              <a:rPr lang="en-US" sz="2000" dirty="0" smtClean="0"/>
              <a:t>can see </a:t>
            </a:r>
            <a:r>
              <a:rPr lang="en-US" sz="2000" dirty="0"/>
              <a:t>that in the LEO orbit the Success appears related to the number of flights; on the other hand, there seems to be no relationship between flight number when in GTO orbit.</a:t>
            </a:r>
            <a:endParaRPr lang="en-GB" sz="2000" dirty="0"/>
          </a:p>
        </p:txBody>
      </p:sp>
    </p:spTree>
    <p:extLst>
      <p:ext uri="{BB962C8B-B14F-4D97-AF65-F5344CB8AC3E}">
        <p14:creationId xmlns:p14="http://schemas.microsoft.com/office/powerpoint/2010/main" val="1106727586"/>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550906" y="813174"/>
            <a:ext cx="2743200" cy="401638"/>
          </a:xfrm>
        </p:spPr>
        <p:txBody>
          <a:bodyPr/>
          <a:lstStyle/>
          <a:p>
            <a:fld id="{5075537C-CA84-1446-933C-8E9D027F9201}" type="slidenum">
              <a:rPr lang="en-US" smtClean="0"/>
              <a:t>22</a:t>
            </a:fld>
            <a:endParaRPr lang="en-US" dirty="0"/>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13914"/>
          <a:stretch/>
        </p:blipFill>
        <p:spPr>
          <a:xfrm>
            <a:off x="872493" y="1418880"/>
            <a:ext cx="9050013" cy="4248000"/>
          </a:xfrm>
          <a:prstGeom prst="rect">
            <a:avLst/>
          </a:prstGeom>
        </p:spPr>
      </p:pic>
      <p:sp>
        <p:nvSpPr>
          <p:cNvPr id="2" name="TextBox 1"/>
          <p:cNvSpPr txBox="1"/>
          <p:nvPr/>
        </p:nvSpPr>
        <p:spPr>
          <a:xfrm>
            <a:off x="872493" y="5778500"/>
            <a:ext cx="10176507" cy="923330"/>
          </a:xfrm>
          <a:prstGeom prst="rect">
            <a:avLst/>
          </a:prstGeom>
          <a:noFill/>
        </p:spPr>
        <p:txBody>
          <a:bodyPr wrap="square" rtlCol="0">
            <a:spAutoFit/>
          </a:bodyPr>
          <a:lstStyle/>
          <a:p>
            <a:pPr marL="285750" indent="-285750">
              <a:buFont typeface="Arial" pitchFamily="34" charset="0"/>
              <a:buChar char="•"/>
            </a:pPr>
            <a:r>
              <a:rPr lang="en-US" dirty="0"/>
              <a:t>With heavy payloads the successful landing or positive landing rate are more for Polar</a:t>
            </a:r>
            <a:r>
              <a:rPr lang="en-US" dirty="0" smtClean="0"/>
              <a:t>, LEO </a:t>
            </a:r>
            <a:r>
              <a:rPr lang="en-US" dirty="0"/>
              <a:t>and ISS</a:t>
            </a:r>
            <a:r>
              <a:rPr lang="en-US" dirty="0" smtClean="0"/>
              <a:t>.</a:t>
            </a:r>
            <a:endParaRPr lang="en-US" dirty="0"/>
          </a:p>
          <a:p>
            <a:pPr marL="285750" indent="-285750">
              <a:buFont typeface="Arial" pitchFamily="34" charset="0"/>
              <a:buChar char="•"/>
            </a:pPr>
            <a:r>
              <a:rPr lang="en-US" dirty="0"/>
              <a:t>However for GTO we cannot distinguish this well as both positive landing rate and negative landing(unsuccessful mission) are both </a:t>
            </a:r>
            <a:r>
              <a:rPr lang="en-US" dirty="0" smtClean="0"/>
              <a:t>there.</a:t>
            </a:r>
            <a:endParaRPr lang="en-US" dirty="0"/>
          </a:p>
        </p:txBody>
      </p:sp>
    </p:spTree>
    <p:extLst>
      <p:ext uri="{BB962C8B-B14F-4D97-AF65-F5344CB8AC3E}">
        <p14:creationId xmlns:p14="http://schemas.microsoft.com/office/powerpoint/2010/main" val="3145340593"/>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9913"/>
          <a:stretch/>
        </p:blipFill>
        <p:spPr>
          <a:xfrm>
            <a:off x="998611" y="1602708"/>
            <a:ext cx="10058400" cy="3780000"/>
          </a:xfrm>
          <a:prstGeom prst="rect">
            <a:avLst/>
          </a:prstGeom>
        </p:spPr>
      </p:pic>
      <p:sp>
        <p:nvSpPr>
          <p:cNvPr id="3" name="TextBox 2"/>
          <p:cNvSpPr txBox="1"/>
          <p:nvPr/>
        </p:nvSpPr>
        <p:spPr>
          <a:xfrm>
            <a:off x="998611" y="5537200"/>
            <a:ext cx="10058400" cy="400110"/>
          </a:xfrm>
          <a:prstGeom prst="rect">
            <a:avLst/>
          </a:prstGeom>
          <a:noFill/>
        </p:spPr>
        <p:txBody>
          <a:bodyPr wrap="square" rtlCol="0">
            <a:spAutoFit/>
          </a:bodyPr>
          <a:lstStyle/>
          <a:p>
            <a:r>
              <a:rPr lang="en-US" sz="2000" dirty="0"/>
              <a:t>It is apparent that the success rate has significantly increased from 2013 to 2020</a:t>
            </a:r>
            <a:r>
              <a:rPr lang="en-US" dirty="0"/>
              <a:t>.</a:t>
            </a:r>
            <a:endParaRPr lang="en-GB" dirty="0"/>
          </a:p>
        </p:txBody>
      </p:sp>
    </p:spTree>
    <p:extLst>
      <p:ext uri="{BB962C8B-B14F-4D97-AF65-F5344CB8AC3E}">
        <p14:creationId xmlns:p14="http://schemas.microsoft.com/office/powerpoint/2010/main" val="706594483"/>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542411" y="793547"/>
            <a:ext cx="2743200" cy="401638"/>
          </a:xfrm>
        </p:spPr>
        <p:txBody>
          <a:bodyPr/>
          <a:lstStyle/>
          <a:p>
            <a:fld id="{5075537C-CA84-1446-933C-8E9D027F9201}" type="slidenum">
              <a:rPr lang="en-US" smtClean="0"/>
              <a:t>24</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418690" cy="435133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Given the data, these are the names of the launch sites where different rocket landings where attempted:</a:t>
            </a:r>
          </a:p>
          <a:p>
            <a:pPr>
              <a:lnSpc>
                <a:spcPct val="100000"/>
              </a:lnSpc>
              <a:spcBef>
                <a:spcPts val="1400"/>
              </a:spcBef>
            </a:pPr>
            <a:r>
              <a:rPr lang="en-GB" sz="2400" dirty="0"/>
              <a:t>CCAFS </a:t>
            </a:r>
            <a:r>
              <a:rPr lang="en-GB" sz="2400" dirty="0" smtClean="0"/>
              <a:t>LC-40</a:t>
            </a:r>
          </a:p>
          <a:p>
            <a:pPr fontAlgn="ctr"/>
            <a:r>
              <a:rPr lang="en-GB" sz="2400" dirty="0"/>
              <a:t>CCAFS SLC-40</a:t>
            </a:r>
          </a:p>
          <a:p>
            <a:pPr fontAlgn="ctr"/>
            <a:r>
              <a:rPr lang="en-GB" sz="2400" dirty="0"/>
              <a:t>KSC LC-39A</a:t>
            </a:r>
          </a:p>
          <a:p>
            <a:pPr fontAlgn="ctr"/>
            <a:r>
              <a:rPr lang="en-GB" sz="2400" dirty="0"/>
              <a:t>VAFB </a:t>
            </a:r>
            <a:r>
              <a:rPr lang="en-GB" sz="2400" dirty="0" smtClean="0"/>
              <a:t>SLC-4E</a:t>
            </a:r>
          </a:p>
          <a:p>
            <a:pPr marL="0" indent="0" fontAlgn="ctr">
              <a:buNone/>
            </a:pPr>
            <a:endParaRPr lang="en-GB" sz="2400" dirty="0"/>
          </a:p>
          <a:p>
            <a:pPr>
              <a:lnSpc>
                <a:spcPct val="100000"/>
              </a:lnSpc>
              <a:spcBef>
                <a:spcPts val="1400"/>
              </a:spcBef>
            </a:pPr>
            <a:endParaRPr lang="en-GB" sz="2400" dirty="0"/>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5120698"/>
            <a:ext cx="9858988" cy="765175"/>
          </a:xfrm>
          <a:prstGeom prst="rect">
            <a:avLst/>
          </a:prstGeom>
        </p:spPr>
        <p:txBody>
          <a:bodyPr>
            <a:normAutofit fontScale="92500"/>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These are 5 </a:t>
            </a:r>
            <a:r>
              <a:rPr lang="en-US" sz="2200" dirty="0">
                <a:solidFill>
                  <a:schemeClr val="accent3">
                    <a:lumMod val="25000"/>
                  </a:schemeClr>
                </a:solidFill>
                <a:latin typeface="Abadi" panose="020B0604020104020204" pitchFamily="34" charset="0"/>
              </a:rPr>
              <a:t>records where launch sites begin with the </a:t>
            </a:r>
            <a:r>
              <a:rPr lang="en-US" sz="2200" dirty="0" smtClean="0">
                <a:solidFill>
                  <a:schemeClr val="accent3">
                    <a:lumMod val="25000"/>
                  </a:schemeClr>
                </a:solidFill>
                <a:latin typeface="Abadi" panose="020B0604020104020204" pitchFamily="34" charset="0"/>
              </a:rPr>
              <a:t>letters 'CCA'. As we can see, there are other organizations besides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that were testing their rockets.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a:t>
            </a:r>
            <a:r>
              <a:rPr lang="en-US" dirty="0" smtClean="0">
                <a:solidFill>
                  <a:srgbClr val="0B49CB"/>
                </a:solidFill>
                <a:latin typeface="Abadi"/>
              </a:rPr>
              <a:t>Beginning </a:t>
            </a:r>
            <a:r>
              <a:rPr lang="en-US" dirty="0">
                <a:solidFill>
                  <a:srgbClr val="0B49CB"/>
                </a:solidFill>
                <a:latin typeface="Abadi"/>
              </a:rPr>
              <a:t>with 'CCA'</a:t>
            </a:r>
          </a:p>
        </p:txBody>
      </p:sp>
      <p:graphicFrame>
        <p:nvGraphicFramePr>
          <p:cNvPr id="6" name="Table 5"/>
          <p:cNvGraphicFramePr>
            <a:graphicFrameLocks noGrp="1"/>
          </p:cNvGraphicFramePr>
          <p:nvPr>
            <p:extLst>
              <p:ext uri="{D42A27DB-BD31-4B8C-83A1-F6EECF244321}">
                <p14:modId xmlns:p14="http://schemas.microsoft.com/office/powerpoint/2010/main" val="1443682646"/>
              </p:ext>
            </p:extLst>
          </p:nvPr>
        </p:nvGraphicFramePr>
        <p:xfrm>
          <a:off x="770011" y="1604434"/>
          <a:ext cx="9858988" cy="3040784"/>
        </p:xfrm>
        <a:graphic>
          <a:graphicData uri="http://schemas.openxmlformats.org/drawingml/2006/table">
            <a:tbl>
              <a:tblPr firstRow="1" bandRow="1">
                <a:tableStyleId>{5C22544A-7EE6-4342-B048-85BDC9FD1C3A}</a:tableStyleId>
              </a:tblPr>
              <a:tblGrid>
                <a:gridCol w="1302068"/>
                <a:gridCol w="1666598"/>
                <a:gridCol w="1049274"/>
                <a:gridCol w="1893697"/>
                <a:gridCol w="1955165"/>
                <a:gridCol w="1992186"/>
              </a:tblGrid>
              <a:tr h="466073">
                <a:tc>
                  <a:txBody>
                    <a:bodyPr/>
                    <a:lstStyle/>
                    <a:p>
                      <a:pPr algn="r" fontAlgn="ctr"/>
                      <a:r>
                        <a:rPr lang="en-GB" b="1" dirty="0">
                          <a:effectLst/>
                        </a:rPr>
                        <a:t>Date</a:t>
                      </a:r>
                    </a:p>
                  </a:txBody>
                  <a:tcPr anchor="ctr"/>
                </a:tc>
                <a:tc>
                  <a:txBody>
                    <a:bodyPr/>
                    <a:lstStyle/>
                    <a:p>
                      <a:pPr algn="r" fontAlgn="ctr"/>
                      <a:r>
                        <a:rPr lang="en-GB" b="1" dirty="0" err="1">
                          <a:effectLst/>
                        </a:rPr>
                        <a:t>Launch_Site</a:t>
                      </a:r>
                      <a:endParaRPr lang="en-GB" b="1" dirty="0">
                        <a:effectLst/>
                      </a:endParaRPr>
                    </a:p>
                  </a:txBody>
                  <a:tcPr anchor="ctr"/>
                </a:tc>
                <a:tc>
                  <a:txBody>
                    <a:bodyPr/>
                    <a:lstStyle/>
                    <a:p>
                      <a:pPr algn="r" fontAlgn="ctr"/>
                      <a:r>
                        <a:rPr lang="en-GB" b="1" dirty="0">
                          <a:effectLst/>
                        </a:rPr>
                        <a:t>Orbit</a:t>
                      </a:r>
                    </a:p>
                  </a:txBody>
                  <a:tcPr anchor="ctr"/>
                </a:tc>
                <a:tc>
                  <a:txBody>
                    <a:bodyPr/>
                    <a:lstStyle/>
                    <a:p>
                      <a:pPr algn="r" fontAlgn="ctr"/>
                      <a:r>
                        <a:rPr lang="en-GB" b="1" dirty="0">
                          <a:effectLst/>
                        </a:rPr>
                        <a:t>Customer</a:t>
                      </a:r>
                    </a:p>
                  </a:txBody>
                  <a:tcPr anchor="ctr"/>
                </a:tc>
                <a:tc>
                  <a:txBody>
                    <a:bodyPr/>
                    <a:lstStyle/>
                    <a:p>
                      <a:pPr algn="r" fontAlgn="ctr"/>
                      <a:r>
                        <a:rPr lang="en-GB" b="1" dirty="0" err="1" smtClean="0">
                          <a:effectLst/>
                        </a:rPr>
                        <a:t>Mission_Outcome</a:t>
                      </a:r>
                      <a:endParaRPr lang="en-GB" b="1" dirty="0">
                        <a:effectLst/>
                      </a:endParaRPr>
                    </a:p>
                  </a:txBody>
                  <a:tcPr anchor="ctr"/>
                </a:tc>
                <a:tc>
                  <a:txBody>
                    <a:bodyPr/>
                    <a:lstStyle/>
                    <a:p>
                      <a:pPr algn="r" fontAlgn="ctr"/>
                      <a:r>
                        <a:rPr lang="en-GB" b="1" dirty="0" err="1">
                          <a:effectLst/>
                        </a:rPr>
                        <a:t>Landing_Outcome</a:t>
                      </a:r>
                      <a:endParaRPr lang="en-GB" b="1" dirty="0">
                        <a:effectLst/>
                      </a:endParaRPr>
                    </a:p>
                  </a:txBody>
                  <a:tcPr anchor="ctr"/>
                </a:tc>
              </a:tr>
              <a:tr h="669999">
                <a:tc>
                  <a:txBody>
                    <a:bodyPr/>
                    <a:lstStyle/>
                    <a:p>
                      <a:pPr algn="r" fontAlgn="ctr"/>
                      <a:r>
                        <a:rPr lang="en-GB" dirty="0">
                          <a:effectLst/>
                        </a:rPr>
                        <a:t>04-06-2010</a:t>
                      </a:r>
                    </a:p>
                  </a:txBody>
                  <a:tcPr anchor="ctr"/>
                </a:tc>
                <a:tc>
                  <a:txBody>
                    <a:bodyPr/>
                    <a:lstStyle/>
                    <a:p>
                      <a:pPr algn="r" fontAlgn="ctr"/>
                      <a:r>
                        <a:rPr lang="en-GB">
                          <a:effectLst/>
                        </a:rPr>
                        <a:t>CCAFS LC-40</a:t>
                      </a:r>
                    </a:p>
                  </a:txBody>
                  <a:tcPr anchor="ctr"/>
                </a:tc>
                <a:tc>
                  <a:txBody>
                    <a:bodyPr/>
                    <a:lstStyle/>
                    <a:p>
                      <a:pPr algn="r" fontAlgn="ctr"/>
                      <a:r>
                        <a:rPr lang="en-GB">
                          <a:effectLst/>
                        </a:rPr>
                        <a:t>LEO</a:t>
                      </a:r>
                    </a:p>
                  </a:txBody>
                  <a:tcPr anchor="ctr"/>
                </a:tc>
                <a:tc>
                  <a:txBody>
                    <a:bodyPr/>
                    <a:lstStyle/>
                    <a:p>
                      <a:pPr algn="r" fontAlgn="ctr"/>
                      <a:r>
                        <a:rPr lang="en-GB">
                          <a:effectLst/>
                        </a:rPr>
                        <a:t>SpaceX</a:t>
                      </a:r>
                    </a:p>
                  </a:txBody>
                  <a:tcPr anchor="ctr"/>
                </a:tc>
                <a:tc>
                  <a:txBody>
                    <a:bodyPr/>
                    <a:lstStyle/>
                    <a:p>
                      <a:pPr algn="r" fontAlgn="ctr"/>
                      <a:r>
                        <a:rPr lang="en-GB" dirty="0" smtClean="0">
                          <a:effectLst/>
                        </a:rPr>
                        <a:t>Success</a:t>
                      </a:r>
                      <a:endParaRPr lang="en-GB" dirty="0">
                        <a:effectLst/>
                      </a:endParaRPr>
                    </a:p>
                  </a:txBody>
                  <a:tcPr anchor="ctr"/>
                </a:tc>
                <a:tc>
                  <a:txBody>
                    <a:bodyPr/>
                    <a:lstStyle/>
                    <a:p>
                      <a:pPr algn="r" fontAlgn="ctr"/>
                      <a:r>
                        <a:rPr lang="en-GB">
                          <a:effectLst/>
                        </a:rPr>
                        <a:t>Failure (parachute)</a:t>
                      </a:r>
                    </a:p>
                  </a:txBody>
                  <a:tcPr anchor="ctr"/>
                </a:tc>
              </a:tr>
              <a:tr h="485294">
                <a:tc>
                  <a:txBody>
                    <a:bodyPr/>
                    <a:lstStyle/>
                    <a:p>
                      <a:pPr algn="r" fontAlgn="ctr"/>
                      <a:r>
                        <a:rPr lang="en-GB">
                          <a:effectLst/>
                        </a:rPr>
                        <a:t>08-12-2010</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(COTS) NRO</a:t>
                      </a:r>
                    </a:p>
                  </a:txBody>
                  <a:tcPr anchor="ctr"/>
                </a:tc>
                <a:tc>
                  <a:txBody>
                    <a:bodyPr/>
                    <a:lstStyle/>
                    <a:p>
                      <a:pPr algn="r" fontAlgn="ctr"/>
                      <a:r>
                        <a:rPr lang="en-GB" dirty="0" smtClean="0">
                          <a:effectLst/>
                        </a:rPr>
                        <a:t>Success</a:t>
                      </a:r>
                      <a:endParaRPr lang="en-GB" dirty="0">
                        <a:effectLst/>
                      </a:endParaRPr>
                    </a:p>
                  </a:txBody>
                  <a:tcPr anchor="ctr"/>
                </a:tc>
                <a:tc>
                  <a:txBody>
                    <a:bodyPr/>
                    <a:lstStyle/>
                    <a:p>
                      <a:pPr algn="r" fontAlgn="ctr"/>
                      <a:r>
                        <a:rPr lang="en-GB">
                          <a:effectLst/>
                        </a:rPr>
                        <a:t>Failure (parachute)</a:t>
                      </a:r>
                    </a:p>
                  </a:txBody>
                  <a:tcPr anchor="ctr"/>
                </a:tc>
              </a:tr>
              <a:tr h="487272">
                <a:tc>
                  <a:txBody>
                    <a:bodyPr/>
                    <a:lstStyle/>
                    <a:p>
                      <a:pPr algn="r" fontAlgn="ctr"/>
                      <a:r>
                        <a:rPr lang="en-GB">
                          <a:effectLst/>
                        </a:rPr>
                        <a:t>22-05-2012</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(COTS)</a:t>
                      </a:r>
                    </a:p>
                  </a:txBody>
                  <a:tcPr anchor="ctr"/>
                </a:tc>
                <a:tc>
                  <a:txBody>
                    <a:bodyPr/>
                    <a:lstStyle/>
                    <a:p>
                      <a:pPr algn="r" fontAlgn="ctr"/>
                      <a:r>
                        <a:rPr lang="en-GB" dirty="0" smtClean="0">
                          <a:effectLst/>
                        </a:rPr>
                        <a:t>Success</a:t>
                      </a:r>
                      <a:endParaRPr lang="en-GB" dirty="0">
                        <a:effectLst/>
                      </a:endParaRPr>
                    </a:p>
                  </a:txBody>
                  <a:tcPr anchor="ctr"/>
                </a:tc>
                <a:tc>
                  <a:txBody>
                    <a:bodyPr/>
                    <a:lstStyle/>
                    <a:p>
                      <a:pPr algn="r" fontAlgn="ctr"/>
                      <a:r>
                        <a:rPr lang="en-GB">
                          <a:effectLst/>
                        </a:rPr>
                        <a:t>No attempt</a:t>
                      </a:r>
                    </a:p>
                  </a:txBody>
                  <a:tcPr anchor="ctr"/>
                </a:tc>
              </a:tr>
              <a:tr h="466073">
                <a:tc>
                  <a:txBody>
                    <a:bodyPr/>
                    <a:lstStyle/>
                    <a:p>
                      <a:pPr algn="r" fontAlgn="ctr"/>
                      <a:r>
                        <a:rPr lang="en-GB">
                          <a:effectLst/>
                        </a:rPr>
                        <a:t>08-10-2012</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(CRS)</a:t>
                      </a:r>
                    </a:p>
                  </a:txBody>
                  <a:tcPr anchor="ctr"/>
                </a:tc>
                <a:tc>
                  <a:txBody>
                    <a:bodyPr/>
                    <a:lstStyle/>
                    <a:p>
                      <a:pPr algn="r" fontAlgn="ctr"/>
                      <a:r>
                        <a:rPr lang="en-GB" dirty="0" smtClean="0">
                          <a:effectLst/>
                        </a:rPr>
                        <a:t>Success</a:t>
                      </a:r>
                      <a:endParaRPr lang="en-GB" dirty="0">
                        <a:effectLst/>
                      </a:endParaRPr>
                    </a:p>
                  </a:txBody>
                  <a:tcPr anchor="ctr"/>
                </a:tc>
                <a:tc>
                  <a:txBody>
                    <a:bodyPr/>
                    <a:lstStyle/>
                    <a:p>
                      <a:pPr algn="r" fontAlgn="ctr"/>
                      <a:r>
                        <a:rPr lang="en-GB">
                          <a:effectLst/>
                        </a:rPr>
                        <a:t>No attempt</a:t>
                      </a:r>
                    </a:p>
                  </a:txBody>
                  <a:tcPr anchor="ctr"/>
                </a:tc>
              </a:tr>
              <a:tr h="466073">
                <a:tc>
                  <a:txBody>
                    <a:bodyPr/>
                    <a:lstStyle/>
                    <a:p>
                      <a:pPr algn="r" fontAlgn="ctr"/>
                      <a:r>
                        <a:rPr lang="en-GB">
                          <a:effectLst/>
                        </a:rPr>
                        <a:t>01-03-2013</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(CRS)</a:t>
                      </a:r>
                    </a:p>
                  </a:txBody>
                  <a:tcPr anchor="ctr"/>
                </a:tc>
                <a:tc>
                  <a:txBody>
                    <a:bodyPr/>
                    <a:lstStyle/>
                    <a:p>
                      <a:pPr algn="r" fontAlgn="ctr"/>
                      <a:r>
                        <a:rPr lang="en-GB" dirty="0" smtClean="0">
                          <a:effectLst/>
                        </a:rPr>
                        <a:t>Success</a:t>
                      </a:r>
                      <a:endParaRPr lang="en-GB" dirty="0">
                        <a:effectLst/>
                      </a:endParaRPr>
                    </a:p>
                  </a:txBody>
                  <a:tcPr anchor="ctr"/>
                </a:tc>
                <a:tc>
                  <a:txBody>
                    <a:bodyPr/>
                    <a:lstStyle/>
                    <a:p>
                      <a:pPr algn="r" fontAlgn="ctr"/>
                      <a:r>
                        <a:rPr lang="en-GB" dirty="0">
                          <a:effectLst/>
                        </a:rPr>
                        <a:t>No attempt</a:t>
                      </a:r>
                    </a:p>
                  </a:txBody>
                  <a:tcPr anchor="ctr"/>
                </a:tc>
              </a:tr>
            </a:tbl>
          </a:graphicData>
        </a:graphic>
      </p:graphicFrame>
    </p:spTree>
    <p:extLst>
      <p:ext uri="{BB962C8B-B14F-4D97-AF65-F5344CB8AC3E}">
        <p14:creationId xmlns:p14="http://schemas.microsoft.com/office/powerpoint/2010/main" val="1794738657"/>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577209" y="831647"/>
            <a:ext cx="2743200" cy="401638"/>
          </a:xfrm>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72257"/>
            <a:ext cx="4944989" cy="4255443"/>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information in the table displays </a:t>
            </a:r>
            <a:r>
              <a:rPr lang="en-US" sz="2200" dirty="0">
                <a:solidFill>
                  <a:schemeClr val="accent3">
                    <a:lumMod val="25000"/>
                  </a:schemeClr>
                </a:solidFill>
                <a:latin typeface="Abadi" panose="020B0604020104020204" pitchFamily="34" charset="0"/>
              </a:rPr>
              <a:t>the total payload mass carried by boosters launched by NASA .</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It seems that </a:t>
            </a:r>
            <a:r>
              <a:rPr lang="en-US" sz="2200" i="1" dirty="0" smtClean="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NASA (CRS)</a:t>
            </a:r>
            <a:r>
              <a:rPr lang="en-US" sz="2200" dirty="0" smtClean="0">
                <a:solidFill>
                  <a:schemeClr val="accent3">
                    <a:lumMod val="25000"/>
                  </a:schemeClr>
                </a:solidFill>
                <a:latin typeface="Abadi" panose="020B0604020104020204" pitchFamily="34" charset="0"/>
              </a:rPr>
              <a:t> had a significantly higher total payload mass compared to the rest.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6" name="Table 5"/>
          <p:cNvGraphicFramePr>
            <a:graphicFrameLocks noGrp="1"/>
          </p:cNvGraphicFramePr>
          <p:nvPr>
            <p:extLst>
              <p:ext uri="{D42A27DB-BD31-4B8C-83A1-F6EECF244321}">
                <p14:modId xmlns:p14="http://schemas.microsoft.com/office/powerpoint/2010/main" val="1146776103"/>
              </p:ext>
            </p:extLst>
          </p:nvPr>
        </p:nvGraphicFramePr>
        <p:xfrm>
          <a:off x="5919606" y="1460500"/>
          <a:ext cx="5400803" cy="4445000"/>
        </p:xfrm>
        <a:graphic>
          <a:graphicData uri="http://schemas.openxmlformats.org/drawingml/2006/table">
            <a:tbl>
              <a:tblPr firstRow="1" bandRow="1">
                <a:tableStyleId>{5C22544A-7EE6-4342-B048-85BDC9FD1C3A}</a:tableStyleId>
              </a:tblPr>
              <a:tblGrid>
                <a:gridCol w="3235516"/>
                <a:gridCol w="2165287"/>
              </a:tblGrid>
              <a:tr h="354599">
                <a:tc>
                  <a:txBody>
                    <a:bodyPr/>
                    <a:lstStyle/>
                    <a:p>
                      <a:pPr algn="r" fontAlgn="ctr"/>
                      <a:r>
                        <a:rPr lang="en-GB" b="1" dirty="0">
                          <a:effectLst/>
                        </a:rPr>
                        <a:t>Customer</a:t>
                      </a:r>
                    </a:p>
                  </a:txBody>
                  <a:tcPr anchor="ctr"/>
                </a:tc>
                <a:tc>
                  <a:txBody>
                    <a:bodyPr/>
                    <a:lstStyle/>
                    <a:p>
                      <a:pPr algn="r" fontAlgn="ctr"/>
                      <a:r>
                        <a:rPr lang="en-GB" b="1">
                          <a:effectLst/>
                        </a:rPr>
                        <a:t>Total_Payload_Mass</a:t>
                      </a:r>
                    </a:p>
                  </a:txBody>
                  <a:tcPr anchor="ctr"/>
                </a:tc>
              </a:tr>
              <a:tr h="370840">
                <a:tc>
                  <a:txBody>
                    <a:bodyPr/>
                    <a:lstStyle/>
                    <a:p>
                      <a:pPr algn="r" fontAlgn="ctr"/>
                      <a:r>
                        <a:rPr lang="en-GB">
                          <a:effectLst/>
                        </a:rPr>
                        <a:t>NASA (CRS)</a:t>
                      </a:r>
                    </a:p>
                  </a:txBody>
                  <a:tcPr anchor="ctr"/>
                </a:tc>
                <a:tc>
                  <a:txBody>
                    <a:bodyPr/>
                    <a:lstStyle/>
                    <a:p>
                      <a:pPr algn="r" fontAlgn="ctr"/>
                      <a:r>
                        <a:rPr lang="en-GB" dirty="0">
                          <a:effectLst/>
                        </a:rPr>
                        <a:t>45596</a:t>
                      </a:r>
                    </a:p>
                  </a:txBody>
                  <a:tcPr anchor="ctr"/>
                </a:tc>
              </a:tr>
              <a:tr h="370840">
                <a:tc>
                  <a:txBody>
                    <a:bodyPr/>
                    <a:lstStyle/>
                    <a:p>
                      <a:pPr algn="r" fontAlgn="ctr"/>
                      <a:r>
                        <a:rPr lang="en-GB">
                          <a:effectLst/>
                        </a:rPr>
                        <a:t>NASA (CCDev)</a:t>
                      </a:r>
                    </a:p>
                  </a:txBody>
                  <a:tcPr anchor="ctr"/>
                </a:tc>
                <a:tc>
                  <a:txBody>
                    <a:bodyPr/>
                    <a:lstStyle/>
                    <a:p>
                      <a:pPr algn="r" fontAlgn="ctr"/>
                      <a:r>
                        <a:rPr lang="en-GB">
                          <a:effectLst/>
                        </a:rPr>
                        <a:t>12530</a:t>
                      </a:r>
                    </a:p>
                  </a:txBody>
                  <a:tcPr anchor="ctr"/>
                </a:tc>
              </a:tr>
              <a:tr h="370840">
                <a:tc>
                  <a:txBody>
                    <a:bodyPr/>
                    <a:lstStyle/>
                    <a:p>
                      <a:pPr algn="r" fontAlgn="ctr"/>
                      <a:r>
                        <a:rPr lang="en-GB">
                          <a:effectLst/>
                        </a:rPr>
                        <a:t>NASA (CCP)</a:t>
                      </a:r>
                    </a:p>
                  </a:txBody>
                  <a:tcPr anchor="ctr"/>
                </a:tc>
                <a:tc>
                  <a:txBody>
                    <a:bodyPr/>
                    <a:lstStyle/>
                    <a:p>
                      <a:pPr algn="r" fontAlgn="ctr"/>
                      <a:r>
                        <a:rPr lang="en-GB">
                          <a:effectLst/>
                        </a:rPr>
                        <a:t>12500</a:t>
                      </a:r>
                    </a:p>
                  </a:txBody>
                  <a:tcPr anchor="ctr"/>
                </a:tc>
              </a:tr>
              <a:tr h="370840">
                <a:tc>
                  <a:txBody>
                    <a:bodyPr/>
                    <a:lstStyle/>
                    <a:p>
                      <a:pPr algn="r" fontAlgn="ctr"/>
                      <a:r>
                        <a:rPr lang="en-GB">
                          <a:effectLst/>
                        </a:rPr>
                        <a:t>NASA (CCD)</a:t>
                      </a:r>
                    </a:p>
                  </a:txBody>
                  <a:tcPr anchor="ctr"/>
                </a:tc>
                <a:tc>
                  <a:txBody>
                    <a:bodyPr/>
                    <a:lstStyle/>
                    <a:p>
                      <a:pPr algn="r" fontAlgn="ctr"/>
                      <a:r>
                        <a:rPr lang="en-GB">
                          <a:effectLst/>
                        </a:rPr>
                        <a:t>12055</a:t>
                      </a:r>
                    </a:p>
                  </a:txBody>
                  <a:tcPr anchor="ctr"/>
                </a:tc>
              </a:tr>
              <a:tr h="370840">
                <a:tc>
                  <a:txBody>
                    <a:bodyPr/>
                    <a:lstStyle/>
                    <a:p>
                      <a:pPr algn="r" fontAlgn="ctr"/>
                      <a:r>
                        <a:rPr lang="en-GB">
                          <a:effectLst/>
                        </a:rPr>
                        <a:t>NASA (CTS)</a:t>
                      </a:r>
                    </a:p>
                  </a:txBody>
                  <a:tcPr anchor="ctr"/>
                </a:tc>
                <a:tc>
                  <a:txBody>
                    <a:bodyPr/>
                    <a:lstStyle/>
                    <a:p>
                      <a:pPr algn="r" fontAlgn="ctr"/>
                      <a:r>
                        <a:rPr lang="en-GB">
                          <a:effectLst/>
                        </a:rPr>
                        <a:t>12050</a:t>
                      </a:r>
                    </a:p>
                  </a:txBody>
                  <a:tcPr anchor="ctr"/>
                </a:tc>
              </a:tr>
              <a:tr h="370840">
                <a:tc>
                  <a:txBody>
                    <a:bodyPr/>
                    <a:lstStyle/>
                    <a:p>
                      <a:pPr algn="r" fontAlgn="ctr"/>
                      <a:r>
                        <a:rPr lang="en-GB">
                          <a:effectLst/>
                        </a:rPr>
                        <a:t>NASA (CRS), Kacific 1</a:t>
                      </a:r>
                    </a:p>
                  </a:txBody>
                  <a:tcPr anchor="ctr"/>
                </a:tc>
                <a:tc>
                  <a:txBody>
                    <a:bodyPr/>
                    <a:lstStyle/>
                    <a:p>
                      <a:pPr algn="r" fontAlgn="ctr"/>
                      <a:r>
                        <a:rPr lang="en-GB">
                          <a:effectLst/>
                        </a:rPr>
                        <a:t>2617</a:t>
                      </a:r>
                    </a:p>
                  </a:txBody>
                  <a:tcPr anchor="ctr"/>
                </a:tc>
              </a:tr>
              <a:tr h="370840">
                <a:tc>
                  <a:txBody>
                    <a:bodyPr/>
                    <a:lstStyle/>
                    <a:p>
                      <a:pPr algn="r" fontAlgn="ctr"/>
                      <a:r>
                        <a:rPr lang="en-GB">
                          <a:effectLst/>
                        </a:rPr>
                        <a:t>NASA / NOAA / ESA / EUMETSAT</a:t>
                      </a:r>
                    </a:p>
                  </a:txBody>
                  <a:tcPr anchor="ctr"/>
                </a:tc>
                <a:tc>
                  <a:txBody>
                    <a:bodyPr/>
                    <a:lstStyle/>
                    <a:p>
                      <a:pPr algn="r" fontAlgn="ctr"/>
                      <a:r>
                        <a:rPr lang="en-GB">
                          <a:effectLst/>
                        </a:rPr>
                        <a:t>1192</a:t>
                      </a:r>
                    </a:p>
                  </a:txBody>
                  <a:tcPr anchor="ctr"/>
                </a:tc>
              </a:tr>
              <a:tr h="370840">
                <a:tc>
                  <a:txBody>
                    <a:bodyPr/>
                    <a:lstStyle/>
                    <a:p>
                      <a:pPr algn="r" fontAlgn="ctr"/>
                      <a:r>
                        <a:rPr lang="en-GB">
                          <a:effectLst/>
                        </a:rPr>
                        <a:t>NASA (LSP) NOAA CNES</a:t>
                      </a:r>
                    </a:p>
                  </a:txBody>
                  <a:tcPr anchor="ctr"/>
                </a:tc>
                <a:tc>
                  <a:txBody>
                    <a:bodyPr/>
                    <a:lstStyle/>
                    <a:p>
                      <a:pPr algn="r" fontAlgn="ctr"/>
                      <a:r>
                        <a:rPr lang="en-GB">
                          <a:effectLst/>
                        </a:rPr>
                        <a:t>553</a:t>
                      </a:r>
                    </a:p>
                  </a:txBody>
                  <a:tcPr anchor="ctr"/>
                </a:tc>
              </a:tr>
              <a:tr h="370840">
                <a:tc>
                  <a:txBody>
                    <a:bodyPr/>
                    <a:lstStyle/>
                    <a:p>
                      <a:pPr algn="r" fontAlgn="ctr"/>
                      <a:r>
                        <a:rPr lang="en-GB">
                          <a:effectLst/>
                        </a:rPr>
                        <a:t>NASA (COTS)</a:t>
                      </a:r>
                    </a:p>
                  </a:txBody>
                  <a:tcPr anchor="ctr"/>
                </a:tc>
                <a:tc>
                  <a:txBody>
                    <a:bodyPr/>
                    <a:lstStyle/>
                    <a:p>
                      <a:pPr algn="r" fontAlgn="ctr"/>
                      <a:r>
                        <a:rPr lang="en-GB">
                          <a:effectLst/>
                        </a:rPr>
                        <a:t>525</a:t>
                      </a:r>
                    </a:p>
                  </a:txBody>
                  <a:tcPr anchor="ctr"/>
                </a:tc>
              </a:tr>
              <a:tr h="370840">
                <a:tc>
                  <a:txBody>
                    <a:bodyPr/>
                    <a:lstStyle/>
                    <a:p>
                      <a:pPr algn="r" fontAlgn="ctr"/>
                      <a:r>
                        <a:rPr lang="en-GB">
                          <a:effectLst/>
                        </a:rPr>
                        <a:t>NASA (LSP)</a:t>
                      </a:r>
                    </a:p>
                  </a:txBody>
                  <a:tcPr anchor="ctr"/>
                </a:tc>
                <a:tc>
                  <a:txBody>
                    <a:bodyPr/>
                    <a:lstStyle/>
                    <a:p>
                      <a:pPr algn="r" fontAlgn="ctr"/>
                      <a:r>
                        <a:rPr lang="en-GB">
                          <a:effectLst/>
                        </a:rPr>
                        <a:t>362</a:t>
                      </a:r>
                    </a:p>
                  </a:txBody>
                  <a:tcPr anchor="ctr"/>
                </a:tc>
              </a:tr>
              <a:tr h="370840">
                <a:tc>
                  <a:txBody>
                    <a:bodyPr/>
                    <a:lstStyle/>
                    <a:p>
                      <a:pPr algn="r" fontAlgn="ctr"/>
                      <a:r>
                        <a:rPr lang="en-GB" dirty="0">
                          <a:effectLst/>
                        </a:rPr>
                        <a:t>NASA (COTS) NRO</a:t>
                      </a:r>
                    </a:p>
                  </a:txBody>
                  <a:tcPr anchor="ctr"/>
                </a:tc>
                <a:tc>
                  <a:txBody>
                    <a:bodyPr/>
                    <a:lstStyle/>
                    <a:p>
                      <a:pPr algn="r" fontAlgn="ctr"/>
                      <a:r>
                        <a:rPr lang="en-GB" dirty="0">
                          <a:effectLst/>
                        </a:rPr>
                        <a:t>0</a:t>
                      </a:r>
                    </a:p>
                  </a:txBody>
                  <a:tcPr anchor="ctr"/>
                </a:tc>
              </a:tr>
            </a:tbl>
          </a:graphicData>
        </a:graphic>
      </p:graphicFrame>
    </p:spTree>
    <p:extLst>
      <p:ext uri="{BB962C8B-B14F-4D97-AF65-F5344CB8AC3E}">
        <p14:creationId xmlns:p14="http://schemas.microsoft.com/office/powerpoint/2010/main" val="4010014743"/>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3238499"/>
            <a:ext cx="9745589" cy="2938463"/>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average payload mass carried by F9 v1.1 was 2928.4 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p:cNvGraphicFramePr>
            <a:graphicFrameLocks noGrp="1"/>
          </p:cNvGraphicFramePr>
          <p:nvPr>
            <p:extLst>
              <p:ext uri="{D42A27DB-BD31-4B8C-83A1-F6EECF244321}">
                <p14:modId xmlns:p14="http://schemas.microsoft.com/office/powerpoint/2010/main" val="13111248"/>
              </p:ext>
            </p:extLst>
          </p:nvPr>
        </p:nvGraphicFramePr>
        <p:xfrm>
          <a:off x="1066800" y="1773766"/>
          <a:ext cx="8128000" cy="741680"/>
        </p:xfrm>
        <a:graphic>
          <a:graphicData uri="http://schemas.openxmlformats.org/drawingml/2006/table">
            <a:tbl>
              <a:tblPr firstRow="1" bandRow="1">
                <a:tableStyleId>{5C22544A-7EE6-4342-B048-85BDC9FD1C3A}</a:tableStyleId>
              </a:tblPr>
              <a:tblGrid>
                <a:gridCol w="4064000"/>
                <a:gridCol w="4064000"/>
              </a:tblGrid>
              <a:tr h="370840">
                <a:tc>
                  <a:txBody>
                    <a:bodyPr/>
                    <a:lstStyle/>
                    <a:p>
                      <a:pPr algn="ctr" fontAlgn="ctr"/>
                      <a:r>
                        <a:rPr lang="en-GB" b="1" dirty="0" err="1" smtClean="0">
                          <a:effectLst/>
                        </a:rPr>
                        <a:t>Average_Payload_Mass</a:t>
                      </a:r>
                      <a:r>
                        <a:rPr lang="en-GB" b="1" dirty="0" smtClean="0">
                          <a:effectLst/>
                        </a:rPr>
                        <a:t> (kg)</a:t>
                      </a:r>
                      <a:endParaRPr lang="en-GB" b="1" dirty="0">
                        <a:effectLst/>
                      </a:endParaRPr>
                    </a:p>
                  </a:txBody>
                  <a:tcPr anchor="ctr"/>
                </a:tc>
                <a:tc>
                  <a:txBody>
                    <a:bodyPr/>
                    <a:lstStyle/>
                    <a:p>
                      <a:pPr algn="ctr" fontAlgn="ctr"/>
                      <a:r>
                        <a:rPr lang="en-GB" b="1">
                          <a:effectLst/>
                        </a:rPr>
                        <a:t>Booster_Version</a:t>
                      </a:r>
                    </a:p>
                  </a:txBody>
                  <a:tcPr anchor="ctr"/>
                </a:tc>
              </a:tr>
              <a:tr h="370840">
                <a:tc>
                  <a:txBody>
                    <a:bodyPr/>
                    <a:lstStyle/>
                    <a:p>
                      <a:pPr algn="ctr" fontAlgn="ctr"/>
                      <a:r>
                        <a:rPr lang="en-GB">
                          <a:effectLst/>
                        </a:rPr>
                        <a:t>2928.4</a:t>
                      </a:r>
                    </a:p>
                  </a:txBody>
                  <a:tcPr anchor="ctr"/>
                </a:tc>
                <a:tc>
                  <a:txBody>
                    <a:bodyPr/>
                    <a:lstStyle/>
                    <a:p>
                      <a:pPr algn="ctr" fontAlgn="ctr"/>
                      <a:r>
                        <a:rPr lang="en-GB" dirty="0">
                          <a:effectLst/>
                        </a:rPr>
                        <a:t>F9 v1.1</a:t>
                      </a:r>
                    </a:p>
                  </a:txBody>
                  <a:tcPr anchor="ctr"/>
                </a:tc>
              </a:tr>
            </a:tbl>
          </a:graphicData>
        </a:graphic>
      </p:graphicFrame>
    </p:spTree>
    <p:extLst>
      <p:ext uri="{BB962C8B-B14F-4D97-AF65-F5344CB8AC3E}">
        <p14:creationId xmlns:p14="http://schemas.microsoft.com/office/powerpoint/2010/main" val="2735560525"/>
      </p:ext>
    </p:extLst>
  </p:cSld>
  <p:clrMapOvr>
    <a:masterClrMapping/>
  </p:clrMapOvr>
  <p:transition spd="slow">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3530599"/>
            <a:ext cx="9745589" cy="2646363"/>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first successful ground pad landing took place in December 2015. This </a:t>
            </a:r>
            <a:r>
              <a:rPr lang="en-US" sz="2200" dirty="0">
                <a:solidFill>
                  <a:schemeClr val="accent3">
                    <a:lumMod val="25000"/>
                  </a:schemeClr>
                </a:solidFill>
                <a:latin typeface="Abadi" panose="020B0604020104020204" pitchFamily="34" charset="0"/>
              </a:rPr>
              <a:t>was </a:t>
            </a:r>
            <a:r>
              <a:rPr lang="en-US" sz="2200" dirty="0" smtClean="0">
                <a:solidFill>
                  <a:schemeClr val="accent3">
                    <a:lumMod val="25000"/>
                  </a:schemeClr>
                </a:solidFill>
                <a:latin typeface="Abadi" panose="020B0604020104020204" pitchFamily="34" charset="0"/>
              </a:rPr>
              <a:t>a historic </a:t>
            </a:r>
            <a:r>
              <a:rPr lang="en-US" sz="2200" dirty="0">
                <a:solidFill>
                  <a:schemeClr val="accent3">
                    <a:lumMod val="25000"/>
                  </a:schemeClr>
                </a:solidFill>
                <a:latin typeface="Abadi" panose="020B0604020104020204" pitchFamily="34" charset="0"/>
              </a:rPr>
              <a:t>reusable-rocket </a:t>
            </a:r>
            <a:r>
              <a:rPr lang="en-US" sz="2200" dirty="0" smtClean="0">
                <a:solidFill>
                  <a:schemeClr val="accent3">
                    <a:lumMod val="25000"/>
                  </a:schemeClr>
                </a:solidFill>
                <a:latin typeface="Abadi" panose="020B0604020104020204" pitchFamily="34" charset="0"/>
              </a:rPr>
              <a:t>milestone for both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and the world</a:t>
            </a:r>
            <a:r>
              <a:rPr lang="en-US" sz="2200" dirty="0">
                <a:solidFill>
                  <a:schemeClr val="accent3">
                    <a:lumMod val="25000"/>
                  </a:schemeClr>
                </a:solidFill>
                <a:latin typeface="Abadi" panose="020B0604020104020204" pitchFamily="34" charset="0"/>
              </a:rPr>
              <a:t>. </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Prior to this, no </a:t>
            </a:r>
            <a:r>
              <a:rPr lang="en-US" sz="2200" dirty="0">
                <a:solidFill>
                  <a:schemeClr val="accent3">
                    <a:lumMod val="25000"/>
                  </a:schemeClr>
                </a:solidFill>
                <a:latin typeface="Abadi" panose="020B0604020104020204" pitchFamily="34" charset="0"/>
              </a:rPr>
              <a:t>one </a:t>
            </a:r>
            <a:r>
              <a:rPr lang="en-US" sz="2200" dirty="0" smtClean="0">
                <a:solidFill>
                  <a:schemeClr val="accent3">
                    <a:lumMod val="25000"/>
                  </a:schemeClr>
                </a:solidFill>
                <a:latin typeface="Abadi" panose="020B0604020104020204" pitchFamily="34" charset="0"/>
              </a:rPr>
              <a:t>had </a:t>
            </a:r>
            <a:r>
              <a:rPr lang="en-US" sz="2200" dirty="0">
                <a:solidFill>
                  <a:schemeClr val="accent3">
                    <a:lumMod val="25000"/>
                  </a:schemeClr>
                </a:solidFill>
                <a:latin typeface="Abadi" panose="020B0604020104020204" pitchFamily="34" charset="0"/>
              </a:rPr>
              <a:t>ever brought an orbital class booster back </a:t>
            </a:r>
            <a:r>
              <a:rPr lang="en-US" sz="2200" dirty="0" smtClean="0">
                <a:solidFill>
                  <a:schemeClr val="accent3">
                    <a:lumMod val="25000"/>
                  </a:schemeClr>
                </a:solidFill>
                <a:latin typeface="Abadi" panose="020B0604020104020204" pitchFamily="34" charset="0"/>
              </a:rPr>
              <a:t>intact.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p:cNvGraphicFramePr>
            <a:graphicFrameLocks noGrp="1"/>
          </p:cNvGraphicFramePr>
          <p:nvPr>
            <p:extLst>
              <p:ext uri="{D42A27DB-BD31-4B8C-83A1-F6EECF244321}">
                <p14:modId xmlns:p14="http://schemas.microsoft.com/office/powerpoint/2010/main" val="1162886354"/>
              </p:ext>
            </p:extLst>
          </p:nvPr>
        </p:nvGraphicFramePr>
        <p:xfrm>
          <a:off x="927100" y="1854200"/>
          <a:ext cx="8686800" cy="1003300"/>
        </p:xfrm>
        <a:graphic>
          <a:graphicData uri="http://schemas.openxmlformats.org/drawingml/2006/table">
            <a:tbl>
              <a:tblPr firstRow="1" bandRow="1">
                <a:tableStyleId>{5C22544A-7EE6-4342-B048-85BDC9FD1C3A}</a:tableStyleId>
              </a:tblPr>
              <a:tblGrid>
                <a:gridCol w="4343400"/>
                <a:gridCol w="4343400"/>
              </a:tblGrid>
              <a:tr h="498190">
                <a:tc>
                  <a:txBody>
                    <a:bodyPr/>
                    <a:lstStyle/>
                    <a:p>
                      <a:pPr algn="r" fontAlgn="ctr"/>
                      <a:r>
                        <a:rPr lang="en-GB" b="1">
                          <a:effectLst/>
                        </a:rPr>
                        <a:t>Date</a:t>
                      </a:r>
                    </a:p>
                  </a:txBody>
                  <a:tcPr anchor="ctr"/>
                </a:tc>
                <a:tc>
                  <a:txBody>
                    <a:bodyPr/>
                    <a:lstStyle/>
                    <a:p>
                      <a:pPr algn="r" fontAlgn="ctr"/>
                      <a:r>
                        <a:rPr lang="en-GB" b="1">
                          <a:effectLst/>
                        </a:rPr>
                        <a:t>Landing_Outcome</a:t>
                      </a:r>
                    </a:p>
                  </a:txBody>
                  <a:tcPr anchor="ctr"/>
                </a:tc>
              </a:tr>
              <a:tr h="505110">
                <a:tc>
                  <a:txBody>
                    <a:bodyPr/>
                    <a:lstStyle/>
                    <a:p>
                      <a:pPr algn="r" fontAlgn="ctr"/>
                      <a:r>
                        <a:rPr lang="en-GB">
                          <a:effectLst/>
                        </a:rPr>
                        <a:t>22-12-2015</a:t>
                      </a:r>
                    </a:p>
                  </a:txBody>
                  <a:tcPr anchor="ctr"/>
                </a:tc>
                <a:tc>
                  <a:txBody>
                    <a:bodyPr/>
                    <a:lstStyle/>
                    <a:p>
                      <a:pPr algn="r" fontAlgn="ctr"/>
                      <a:r>
                        <a:rPr lang="en-GB" dirty="0">
                          <a:effectLst/>
                        </a:rPr>
                        <a:t>Success (ground pad)</a:t>
                      </a:r>
                    </a:p>
                  </a:txBody>
                  <a:tcPr anchor="ctr"/>
                </a:tc>
              </a:tr>
            </a:tbl>
          </a:graphicData>
        </a:graphic>
      </p:graphicFrame>
    </p:spTree>
    <p:extLst>
      <p:ext uri="{BB962C8B-B14F-4D97-AF65-F5344CB8AC3E}">
        <p14:creationId xmlns:p14="http://schemas.microsoft.com/office/powerpoint/2010/main" val="1434679925"/>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542411" y="831647"/>
            <a:ext cx="2743200" cy="401638"/>
          </a:xfrm>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4483099"/>
            <a:ext cx="9745589" cy="1693863"/>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It appears that there only 4 Boosters with a payload mass between 4000 and 6000. </a:t>
            </a:r>
          </a:p>
          <a:p>
            <a:pPr>
              <a:lnSpc>
                <a:spcPct val="100000"/>
              </a:lnSpc>
              <a:spcBef>
                <a:spcPts val="1400"/>
              </a:spcBef>
            </a:pPr>
            <a:r>
              <a:rPr lang="en-US" sz="2200" dirty="0" smtClean="0">
                <a:solidFill>
                  <a:schemeClr val="accent3">
                    <a:lumMod val="25000"/>
                  </a:schemeClr>
                </a:solidFill>
                <a:latin typeface="Abadi" panose="020B0604020104020204" pitchFamily="34" charset="0"/>
              </a:rPr>
              <a:t>It is interesting to see that they all had successful landing outcomes.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a:t>
            </a:r>
            <a:r>
              <a:rPr lang="en-US" dirty="0" smtClean="0">
                <a:solidFill>
                  <a:srgbClr val="0B49CB"/>
                </a:solidFill>
                <a:latin typeface="Abadi"/>
              </a:rPr>
              <a:t>between </a:t>
            </a:r>
            <a:r>
              <a:rPr lang="en-US" dirty="0">
                <a:solidFill>
                  <a:srgbClr val="0B49CB"/>
                </a:solidFill>
                <a:latin typeface="Abadi"/>
              </a:rPr>
              <a:t>4000 and </a:t>
            </a:r>
            <a:r>
              <a:rPr lang="en-US" dirty="0" smtClean="0">
                <a:solidFill>
                  <a:srgbClr val="0B49CB"/>
                </a:solidFill>
                <a:latin typeface="Abadi"/>
              </a:rPr>
              <a:t>6000</a:t>
            </a:r>
          </a:p>
          <a:p>
            <a:endParaRPr lang="en-US" dirty="0">
              <a:solidFill>
                <a:srgbClr val="0B49CB"/>
              </a:solidFill>
              <a:latin typeface="Abadi"/>
            </a:endParaRPr>
          </a:p>
        </p:txBody>
      </p:sp>
      <p:graphicFrame>
        <p:nvGraphicFramePr>
          <p:cNvPr id="2" name="Table 1"/>
          <p:cNvGraphicFramePr>
            <a:graphicFrameLocks noGrp="1"/>
          </p:cNvGraphicFramePr>
          <p:nvPr>
            <p:extLst>
              <p:ext uri="{D42A27DB-BD31-4B8C-83A1-F6EECF244321}">
                <p14:modId xmlns:p14="http://schemas.microsoft.com/office/powerpoint/2010/main" val="4004327443"/>
              </p:ext>
            </p:extLst>
          </p:nvPr>
        </p:nvGraphicFramePr>
        <p:xfrm>
          <a:off x="939800" y="1761066"/>
          <a:ext cx="9258300" cy="2188635"/>
        </p:xfrm>
        <a:graphic>
          <a:graphicData uri="http://schemas.openxmlformats.org/drawingml/2006/table">
            <a:tbl>
              <a:tblPr firstRow="1" bandRow="1">
                <a:tableStyleId>{5C22544A-7EE6-4342-B048-85BDC9FD1C3A}</a:tableStyleId>
              </a:tblPr>
              <a:tblGrid>
                <a:gridCol w="3086100"/>
                <a:gridCol w="3086100"/>
                <a:gridCol w="3086100"/>
              </a:tblGrid>
              <a:tr h="437727">
                <a:tc>
                  <a:txBody>
                    <a:bodyPr/>
                    <a:lstStyle/>
                    <a:p>
                      <a:pPr algn="r" fontAlgn="ctr"/>
                      <a:r>
                        <a:rPr lang="en-GB">
                          <a:effectLst/>
                        </a:rPr>
                        <a:t>Booster_Version</a:t>
                      </a:r>
                      <a:endParaRPr lang="en-GB" b="1">
                        <a:effectLst/>
                      </a:endParaRPr>
                    </a:p>
                  </a:txBody>
                  <a:tcPr anchor="ctr"/>
                </a:tc>
                <a:tc>
                  <a:txBody>
                    <a:bodyPr/>
                    <a:lstStyle/>
                    <a:p>
                      <a:pPr algn="r" fontAlgn="ctr"/>
                      <a:r>
                        <a:rPr lang="en-GB">
                          <a:effectLst/>
                        </a:rPr>
                        <a:t>PAYLOAD_MASS__KG_</a:t>
                      </a:r>
                      <a:endParaRPr lang="en-GB" b="1">
                        <a:effectLst/>
                      </a:endParaRPr>
                    </a:p>
                  </a:txBody>
                  <a:tcPr anchor="ctr"/>
                </a:tc>
                <a:tc>
                  <a:txBody>
                    <a:bodyPr/>
                    <a:lstStyle/>
                    <a:p>
                      <a:pPr algn="r" fontAlgn="ctr"/>
                      <a:r>
                        <a:rPr lang="en-GB">
                          <a:effectLst/>
                        </a:rPr>
                        <a:t>Landing_Outcome</a:t>
                      </a:r>
                      <a:endParaRPr lang="en-GB" b="1">
                        <a:effectLst/>
                      </a:endParaRPr>
                    </a:p>
                  </a:txBody>
                  <a:tcPr anchor="ctr"/>
                </a:tc>
              </a:tr>
              <a:tr h="437727">
                <a:tc>
                  <a:txBody>
                    <a:bodyPr/>
                    <a:lstStyle/>
                    <a:p>
                      <a:pPr algn="r" fontAlgn="ctr"/>
                      <a:r>
                        <a:rPr lang="en-GB">
                          <a:effectLst/>
                        </a:rPr>
                        <a:t>F9 FT B1022</a:t>
                      </a:r>
                    </a:p>
                  </a:txBody>
                  <a:tcPr anchor="ctr"/>
                </a:tc>
                <a:tc>
                  <a:txBody>
                    <a:bodyPr/>
                    <a:lstStyle/>
                    <a:p>
                      <a:pPr algn="r" fontAlgn="ctr"/>
                      <a:r>
                        <a:rPr lang="en-GB">
                          <a:effectLst/>
                        </a:rPr>
                        <a:t>4696</a:t>
                      </a:r>
                    </a:p>
                  </a:txBody>
                  <a:tcPr anchor="ctr"/>
                </a:tc>
                <a:tc>
                  <a:txBody>
                    <a:bodyPr/>
                    <a:lstStyle/>
                    <a:p>
                      <a:pPr algn="r" fontAlgn="ctr"/>
                      <a:r>
                        <a:rPr lang="en-GB">
                          <a:effectLst/>
                        </a:rPr>
                        <a:t>Success (drone ship)</a:t>
                      </a:r>
                    </a:p>
                  </a:txBody>
                  <a:tcPr anchor="ctr"/>
                </a:tc>
              </a:tr>
              <a:tr h="437727">
                <a:tc>
                  <a:txBody>
                    <a:bodyPr/>
                    <a:lstStyle/>
                    <a:p>
                      <a:pPr algn="r" fontAlgn="ctr"/>
                      <a:r>
                        <a:rPr lang="en-GB">
                          <a:effectLst/>
                        </a:rPr>
                        <a:t>F9 FT B1026</a:t>
                      </a:r>
                    </a:p>
                  </a:txBody>
                  <a:tcPr anchor="ctr"/>
                </a:tc>
                <a:tc>
                  <a:txBody>
                    <a:bodyPr/>
                    <a:lstStyle/>
                    <a:p>
                      <a:pPr algn="r" fontAlgn="ctr"/>
                      <a:r>
                        <a:rPr lang="en-GB">
                          <a:effectLst/>
                        </a:rPr>
                        <a:t>4600</a:t>
                      </a:r>
                    </a:p>
                  </a:txBody>
                  <a:tcPr anchor="ctr"/>
                </a:tc>
                <a:tc>
                  <a:txBody>
                    <a:bodyPr/>
                    <a:lstStyle/>
                    <a:p>
                      <a:pPr algn="r" fontAlgn="ctr"/>
                      <a:r>
                        <a:rPr lang="en-GB">
                          <a:effectLst/>
                        </a:rPr>
                        <a:t>Success (drone ship)</a:t>
                      </a:r>
                    </a:p>
                  </a:txBody>
                  <a:tcPr anchor="ctr"/>
                </a:tc>
              </a:tr>
              <a:tr h="437727">
                <a:tc>
                  <a:txBody>
                    <a:bodyPr/>
                    <a:lstStyle/>
                    <a:p>
                      <a:pPr algn="r" fontAlgn="ctr"/>
                      <a:r>
                        <a:rPr lang="en-GB">
                          <a:effectLst/>
                        </a:rPr>
                        <a:t>F9 FT B1021.2</a:t>
                      </a:r>
                    </a:p>
                  </a:txBody>
                  <a:tcPr anchor="ctr"/>
                </a:tc>
                <a:tc>
                  <a:txBody>
                    <a:bodyPr/>
                    <a:lstStyle/>
                    <a:p>
                      <a:pPr algn="r" fontAlgn="ctr"/>
                      <a:r>
                        <a:rPr lang="en-GB">
                          <a:effectLst/>
                        </a:rPr>
                        <a:t>5300</a:t>
                      </a:r>
                    </a:p>
                  </a:txBody>
                  <a:tcPr anchor="ctr"/>
                </a:tc>
                <a:tc>
                  <a:txBody>
                    <a:bodyPr/>
                    <a:lstStyle/>
                    <a:p>
                      <a:pPr algn="r" fontAlgn="ctr"/>
                      <a:r>
                        <a:rPr lang="en-GB">
                          <a:effectLst/>
                        </a:rPr>
                        <a:t>Success (drone ship)</a:t>
                      </a:r>
                    </a:p>
                  </a:txBody>
                  <a:tcPr anchor="ctr"/>
                </a:tc>
              </a:tr>
              <a:tr h="437727">
                <a:tc>
                  <a:txBody>
                    <a:bodyPr/>
                    <a:lstStyle/>
                    <a:p>
                      <a:pPr algn="r" fontAlgn="ctr"/>
                      <a:r>
                        <a:rPr lang="en-GB">
                          <a:effectLst/>
                        </a:rPr>
                        <a:t>F9 FT B1031.2</a:t>
                      </a:r>
                    </a:p>
                  </a:txBody>
                  <a:tcPr anchor="ctr"/>
                </a:tc>
                <a:tc>
                  <a:txBody>
                    <a:bodyPr/>
                    <a:lstStyle/>
                    <a:p>
                      <a:pPr algn="r" fontAlgn="ctr"/>
                      <a:r>
                        <a:rPr lang="en-GB">
                          <a:effectLst/>
                        </a:rPr>
                        <a:t>5200</a:t>
                      </a:r>
                    </a:p>
                  </a:txBody>
                  <a:tcPr anchor="ctr"/>
                </a:tc>
                <a:tc>
                  <a:txBody>
                    <a:bodyPr/>
                    <a:lstStyle/>
                    <a:p>
                      <a:pPr algn="r" fontAlgn="ctr"/>
                      <a:r>
                        <a:rPr lang="en-GB" dirty="0">
                          <a:effectLst/>
                        </a:rPr>
                        <a:t>Success (drone ship)</a:t>
                      </a:r>
                    </a:p>
                  </a:txBody>
                  <a:tcPr anchor="ctr"/>
                </a:tc>
              </a:tr>
            </a:tbl>
          </a:graphicData>
        </a:graphic>
      </p:graphicFrame>
    </p:spTree>
    <p:extLst>
      <p:ext uri="{BB962C8B-B14F-4D97-AF65-F5344CB8AC3E}">
        <p14:creationId xmlns:p14="http://schemas.microsoft.com/office/powerpoint/2010/main" val="639399535"/>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542411" y="686061"/>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308100"/>
            <a:ext cx="11040989" cy="52832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b="1" dirty="0" smtClean="0">
                <a:solidFill>
                  <a:schemeClr val="accent3">
                    <a:lumMod val="25000"/>
                  </a:schemeClr>
                </a:solidFill>
                <a:latin typeface="Abadi" panose="020B0604020104020204" pitchFamily="34" charset="0"/>
              </a:rPr>
              <a:t>Problem Statement</a:t>
            </a:r>
          </a:p>
          <a:p>
            <a:pPr marL="0" indent="0">
              <a:lnSpc>
                <a:spcPct val="100000"/>
              </a:lnSpc>
              <a:spcBef>
                <a:spcPts val="1400"/>
              </a:spcBef>
              <a:buNone/>
            </a:pPr>
            <a:r>
              <a:rPr lang="en-US" sz="1200" dirty="0" smtClean="0">
                <a:solidFill>
                  <a:schemeClr val="accent3">
                    <a:lumMod val="25000"/>
                  </a:schemeClr>
                </a:solidFill>
                <a:latin typeface="Abadi" panose="020B0604020104020204" pitchFamily="34" charset="0"/>
              </a:rPr>
              <a:t>According to CB Insights statistics, 20% of startups fail because they got outcompeted while 8% of startups were sunk because of poor products. Our competitor </a:t>
            </a:r>
            <a:r>
              <a:rPr lang="en-US" sz="1200" dirty="0" err="1" smtClean="0">
                <a:solidFill>
                  <a:schemeClr val="accent3">
                    <a:lumMod val="25000"/>
                  </a:schemeClr>
                </a:solidFill>
                <a:latin typeface="Abadi" panose="020B0604020104020204" pitchFamily="34" charset="0"/>
              </a:rPr>
              <a:t>SpaceX</a:t>
            </a:r>
            <a:r>
              <a:rPr lang="en-US" sz="1200" dirty="0" smtClean="0">
                <a:solidFill>
                  <a:schemeClr val="accent3">
                    <a:lumMod val="25000"/>
                  </a:schemeClr>
                </a:solidFill>
                <a:latin typeface="Abadi" panose="020B0604020104020204" pitchFamily="34" charset="0"/>
              </a:rPr>
              <a:t>, dominates the market because of the reusability of its rockets. To outcompete them, it is imperative to determine our product performance. In this case, we need a way to predict the landing outcome of our rockets after they are launched.</a:t>
            </a:r>
          </a:p>
          <a:p>
            <a:pPr marL="0" indent="0">
              <a:lnSpc>
                <a:spcPct val="100000"/>
              </a:lnSpc>
              <a:spcBef>
                <a:spcPts val="1400"/>
              </a:spcBef>
              <a:buNone/>
            </a:pPr>
            <a:r>
              <a:rPr lang="en-US" sz="1200" b="1" dirty="0" smtClean="0">
                <a:solidFill>
                  <a:schemeClr val="accent3">
                    <a:lumMod val="25000"/>
                  </a:schemeClr>
                </a:solidFill>
                <a:latin typeface="Abadi" panose="020B0604020104020204" pitchFamily="34" charset="0"/>
              </a:rPr>
              <a:t>Solution</a:t>
            </a:r>
            <a:endParaRPr lang="en-US" sz="12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200" dirty="0" smtClean="0">
                <a:solidFill>
                  <a:schemeClr val="accent3">
                    <a:lumMod val="25000"/>
                  </a:schemeClr>
                </a:solidFill>
                <a:latin typeface="Abadi" panose="020B0604020104020204" pitchFamily="34" charset="0"/>
              </a:rPr>
              <a:t>We collected data on </a:t>
            </a:r>
            <a:r>
              <a:rPr lang="en-US" sz="1200" dirty="0" err="1" smtClean="0">
                <a:solidFill>
                  <a:schemeClr val="accent3">
                    <a:lumMod val="25000"/>
                  </a:schemeClr>
                </a:solidFill>
                <a:latin typeface="Abadi" panose="020B0604020104020204" pitchFamily="34" charset="0"/>
              </a:rPr>
              <a:t>SpaceX’s</a:t>
            </a:r>
            <a:r>
              <a:rPr lang="en-US" sz="1200" dirty="0" smtClean="0">
                <a:solidFill>
                  <a:schemeClr val="accent3">
                    <a:lumMod val="25000"/>
                  </a:schemeClr>
                </a:solidFill>
                <a:latin typeface="Abadi" panose="020B0604020104020204" pitchFamily="34" charset="0"/>
              </a:rPr>
              <a:t> Falcon 9 rocket launches and used it to train Machine Learning models that will predict whether the first stage of the rocket will land successfully. This was done through the following ways:</a:t>
            </a:r>
          </a:p>
          <a:p>
            <a:pPr>
              <a:lnSpc>
                <a:spcPct val="100000"/>
              </a:lnSpc>
              <a:spcBef>
                <a:spcPts val="1400"/>
              </a:spcBef>
            </a:pPr>
            <a:r>
              <a:rPr lang="en-US" sz="1200" dirty="0" smtClean="0">
                <a:solidFill>
                  <a:schemeClr val="accent3">
                    <a:lumMod val="25000"/>
                  </a:schemeClr>
                </a:solidFill>
                <a:latin typeface="Abadi" panose="020B0604020104020204" pitchFamily="34" charset="0"/>
              </a:rPr>
              <a:t>Data Collection</a:t>
            </a:r>
          </a:p>
          <a:p>
            <a:pPr>
              <a:lnSpc>
                <a:spcPct val="100000"/>
              </a:lnSpc>
              <a:spcBef>
                <a:spcPts val="1400"/>
              </a:spcBef>
            </a:pPr>
            <a:r>
              <a:rPr lang="en-US" sz="1200" dirty="0" smtClean="0">
                <a:solidFill>
                  <a:schemeClr val="accent3">
                    <a:lumMod val="25000"/>
                  </a:schemeClr>
                </a:solidFill>
                <a:latin typeface="Abadi" panose="020B0604020104020204" pitchFamily="34" charset="0"/>
              </a:rPr>
              <a:t>Data Analysis </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Predictive Modeling using Machine Learning Algorithms</a:t>
            </a:r>
          </a:p>
          <a:p>
            <a:pPr marL="0" indent="0">
              <a:lnSpc>
                <a:spcPct val="100000"/>
              </a:lnSpc>
              <a:spcBef>
                <a:spcPts val="1400"/>
              </a:spcBef>
              <a:buNone/>
            </a:pPr>
            <a:r>
              <a:rPr lang="en-US" sz="1200" dirty="0" smtClean="0">
                <a:solidFill>
                  <a:schemeClr val="accent3">
                    <a:lumMod val="25000"/>
                  </a:schemeClr>
                </a:solidFill>
                <a:latin typeface="Abadi" panose="020B0604020104020204" pitchFamily="34" charset="0"/>
              </a:rPr>
              <a:t>Note that the data collection stage was carried out using API requests and Web Scraping in order to minimize costs.</a:t>
            </a:r>
          </a:p>
          <a:p>
            <a:pPr marL="0" indent="0">
              <a:lnSpc>
                <a:spcPct val="100000"/>
              </a:lnSpc>
              <a:spcBef>
                <a:spcPts val="1400"/>
              </a:spcBef>
              <a:buNone/>
            </a:pPr>
            <a:r>
              <a:rPr lang="en-US" sz="1200" b="1" dirty="0" smtClean="0">
                <a:solidFill>
                  <a:schemeClr val="accent3">
                    <a:lumMod val="25000"/>
                  </a:schemeClr>
                </a:solidFill>
                <a:latin typeface="Abadi" panose="020B0604020104020204" pitchFamily="34" charset="0"/>
              </a:rPr>
              <a:t>Value</a:t>
            </a:r>
          </a:p>
          <a:p>
            <a:pPr marL="0" indent="0">
              <a:lnSpc>
                <a:spcPct val="100000"/>
              </a:lnSpc>
              <a:spcBef>
                <a:spcPts val="1400"/>
              </a:spcBef>
              <a:buNone/>
            </a:pPr>
            <a:r>
              <a:rPr lang="en-US" sz="1200" dirty="0" smtClean="0">
                <a:solidFill>
                  <a:schemeClr val="accent3">
                    <a:lumMod val="25000"/>
                  </a:schemeClr>
                </a:solidFill>
                <a:latin typeface="Abadi" panose="020B0604020104020204" pitchFamily="34" charset="0"/>
              </a:rPr>
              <a:t>The predictive models enabled the company to determine the success of a rocket landing. This was especially important, because a failed landing could result in a loss of tens of millions of dollars. Furthermore, it enabled the company to determine costs and make more attractive offers than </a:t>
            </a:r>
            <a:r>
              <a:rPr lang="en-US" sz="1200" dirty="0" err="1" smtClean="0">
                <a:solidFill>
                  <a:schemeClr val="accent3">
                    <a:lumMod val="25000"/>
                  </a:schemeClr>
                </a:solidFill>
                <a:latin typeface="Abadi" panose="020B0604020104020204" pitchFamily="34" charset="0"/>
              </a:rPr>
              <a:t>SpaceX</a:t>
            </a:r>
            <a:r>
              <a:rPr lang="en-US" sz="1200" dirty="0" smtClean="0">
                <a:solidFill>
                  <a:schemeClr val="accent3">
                    <a:lumMod val="25000"/>
                  </a:schemeClr>
                </a:solidFill>
                <a:latin typeface="Abadi" panose="020B0604020104020204" pitchFamily="34" charset="0"/>
              </a:rPr>
              <a:t>.</a:t>
            </a:r>
          </a:p>
          <a:p>
            <a:pPr marL="0" indent="0">
              <a:lnSpc>
                <a:spcPct val="100000"/>
              </a:lnSpc>
              <a:spcBef>
                <a:spcPts val="1400"/>
              </a:spcBef>
              <a:buNone/>
            </a:pPr>
            <a:r>
              <a:rPr lang="en-US" sz="1200" b="1" dirty="0" smtClean="0">
                <a:solidFill>
                  <a:schemeClr val="accent3">
                    <a:lumMod val="25000"/>
                  </a:schemeClr>
                </a:solidFill>
                <a:latin typeface="Abadi" panose="020B0604020104020204" pitchFamily="34" charset="0"/>
              </a:rPr>
              <a:t>Final Thoughts and Next Steps</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Powerful Analytics and Machine Learning  tools not only increase our competitiveness – they can also increase customer confidence in our offerings.  </a:t>
            </a:r>
            <a:r>
              <a:rPr lang="en-US" sz="1200" dirty="0" smtClean="0">
                <a:solidFill>
                  <a:schemeClr val="accent3">
                    <a:lumMod val="25000"/>
                  </a:schemeClr>
                </a:solidFill>
                <a:latin typeface="Abadi" panose="020B0604020104020204" pitchFamily="34" charset="0"/>
              </a:rPr>
              <a:t>With the attention of these offerings, we </a:t>
            </a:r>
            <a:r>
              <a:rPr lang="en-US" sz="1200" dirty="0">
                <a:solidFill>
                  <a:schemeClr val="accent3">
                    <a:lumMod val="25000"/>
                  </a:schemeClr>
                </a:solidFill>
                <a:latin typeface="Abadi" panose="020B0604020104020204" pitchFamily="34" charset="0"/>
              </a:rPr>
              <a:t>expect to break into a market </a:t>
            </a:r>
            <a:r>
              <a:rPr lang="en-US" sz="1200" dirty="0" smtClean="0">
                <a:solidFill>
                  <a:schemeClr val="accent3">
                    <a:lumMod val="25000"/>
                  </a:schemeClr>
                </a:solidFill>
                <a:latin typeface="Abadi" panose="020B0604020104020204" pitchFamily="34" charset="0"/>
              </a:rPr>
              <a:t>projected </a:t>
            </a:r>
            <a:r>
              <a:rPr lang="en-US" sz="1200" dirty="0">
                <a:solidFill>
                  <a:schemeClr val="accent3">
                    <a:lumMod val="25000"/>
                  </a:schemeClr>
                </a:solidFill>
                <a:latin typeface="Abadi" panose="020B0604020104020204" pitchFamily="34" charset="0"/>
              </a:rPr>
              <a:t>to reach USD 26.16 billion by </a:t>
            </a:r>
            <a:r>
              <a:rPr lang="en-US" sz="1200" dirty="0" smtClean="0">
                <a:solidFill>
                  <a:schemeClr val="accent3">
                    <a:lumMod val="25000"/>
                  </a:schemeClr>
                </a:solidFill>
                <a:latin typeface="Abadi" panose="020B0604020104020204" pitchFamily="34" charset="0"/>
              </a:rPr>
              <a:t>2027. For more information, visit the </a:t>
            </a:r>
            <a:r>
              <a:rPr lang="en-US" sz="1200" dirty="0">
                <a:solidFill>
                  <a:schemeClr val="accent3">
                    <a:lumMod val="25000"/>
                  </a:schemeClr>
                </a:solidFill>
                <a:latin typeface="Abadi" panose="020B0604020104020204" pitchFamily="34" charset="0"/>
              </a:rPr>
              <a:t>full project </a:t>
            </a:r>
            <a:r>
              <a:rPr lang="en-US" sz="1200" dirty="0" smtClean="0">
                <a:solidFill>
                  <a:schemeClr val="accent3">
                    <a:lumMod val="25000"/>
                  </a:schemeClr>
                </a:solidFill>
                <a:latin typeface="Abadi" panose="020B0604020104020204" pitchFamily="34" charset="0"/>
              </a:rPr>
              <a:t>repository: </a:t>
            </a:r>
            <a:r>
              <a:rPr lang="en-US" sz="1200" dirty="0">
                <a:solidFill>
                  <a:schemeClr val="accent3">
                    <a:lumMod val="25000"/>
                  </a:schemeClr>
                </a:solidFill>
                <a:latin typeface="Abadi" panose="020B0604020104020204" pitchFamily="34" charset="0"/>
                <a:hlinkClick r:id="rId3"/>
              </a:rPr>
              <a:t>https://</a:t>
            </a:r>
            <a:r>
              <a:rPr lang="en-US" sz="1200" dirty="0" smtClean="0">
                <a:solidFill>
                  <a:schemeClr val="accent3">
                    <a:lumMod val="25000"/>
                  </a:schemeClr>
                </a:solidFill>
                <a:latin typeface="Abadi" panose="020B0604020104020204" pitchFamily="34" charset="0"/>
                <a:hlinkClick r:id="rId3"/>
              </a:rPr>
              <a:t>github.com/Molo-M/SpaceX_Landing_Prediction</a:t>
            </a:r>
            <a:endParaRPr lang="en-US" sz="1200" dirty="0" smtClean="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575822" y="818947"/>
            <a:ext cx="2743200" cy="401638"/>
          </a:xfrm>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81110" y="3924299"/>
            <a:ext cx="9897989" cy="1771073"/>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It appears that missions generally tend to be successful with the exception of one failure.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a:t>
            </a:r>
            <a:r>
              <a:rPr lang="en-US" dirty="0" smtClean="0">
                <a:solidFill>
                  <a:srgbClr val="0B49CB"/>
                </a:solidFill>
                <a:latin typeface="Abadi"/>
              </a:rPr>
              <a:t>Outcomes</a:t>
            </a:r>
          </a:p>
          <a:p>
            <a:endParaRPr lang="en-US" dirty="0">
              <a:solidFill>
                <a:srgbClr val="0B49CB"/>
              </a:solidFill>
              <a:latin typeface="Abadi"/>
            </a:endParaRPr>
          </a:p>
        </p:txBody>
      </p:sp>
      <p:graphicFrame>
        <p:nvGraphicFramePr>
          <p:cNvPr id="2" name="Table 1"/>
          <p:cNvGraphicFramePr>
            <a:graphicFrameLocks noGrp="1"/>
          </p:cNvGraphicFramePr>
          <p:nvPr>
            <p:extLst>
              <p:ext uri="{D42A27DB-BD31-4B8C-83A1-F6EECF244321}">
                <p14:modId xmlns:p14="http://schemas.microsoft.com/office/powerpoint/2010/main" val="444950220"/>
              </p:ext>
            </p:extLst>
          </p:nvPr>
        </p:nvGraphicFramePr>
        <p:xfrm>
          <a:off x="770011" y="1464732"/>
          <a:ext cx="6735690" cy="2002367"/>
        </p:xfrm>
        <a:graphic>
          <a:graphicData uri="http://schemas.openxmlformats.org/drawingml/2006/table">
            <a:tbl>
              <a:tblPr firstRow="1" bandRow="1">
                <a:tableStyleId>{5C22544A-7EE6-4342-B048-85BDC9FD1C3A}</a:tableStyleId>
              </a:tblPr>
              <a:tblGrid>
                <a:gridCol w="4371507"/>
                <a:gridCol w="2364183"/>
              </a:tblGrid>
              <a:tr h="430984">
                <a:tc>
                  <a:txBody>
                    <a:bodyPr/>
                    <a:lstStyle/>
                    <a:p>
                      <a:pPr algn="ctr" fontAlgn="ctr"/>
                      <a:r>
                        <a:rPr lang="en-GB" b="1" dirty="0" err="1">
                          <a:effectLst/>
                        </a:rPr>
                        <a:t>Mission_Outcome</a:t>
                      </a:r>
                      <a:endParaRPr lang="en-GB" b="1" dirty="0">
                        <a:effectLst/>
                      </a:endParaRPr>
                    </a:p>
                  </a:txBody>
                  <a:tcPr anchor="ctr"/>
                </a:tc>
                <a:tc>
                  <a:txBody>
                    <a:bodyPr/>
                    <a:lstStyle/>
                    <a:p>
                      <a:pPr algn="ctr" fontAlgn="ctr"/>
                      <a:r>
                        <a:rPr lang="en-GB" b="1">
                          <a:effectLst/>
                        </a:rPr>
                        <a:t>Outcomes</a:t>
                      </a:r>
                    </a:p>
                  </a:txBody>
                  <a:tcPr anchor="ctr"/>
                </a:tc>
              </a:tr>
              <a:tr h="430984">
                <a:tc>
                  <a:txBody>
                    <a:bodyPr/>
                    <a:lstStyle/>
                    <a:p>
                      <a:pPr algn="ctr" fontAlgn="ctr"/>
                      <a:r>
                        <a:rPr lang="en-GB" dirty="0">
                          <a:effectLst/>
                        </a:rPr>
                        <a:t>Failure (in flight)</a:t>
                      </a:r>
                    </a:p>
                  </a:txBody>
                  <a:tcPr anchor="ctr"/>
                </a:tc>
                <a:tc>
                  <a:txBody>
                    <a:bodyPr/>
                    <a:lstStyle/>
                    <a:p>
                      <a:pPr algn="ctr" fontAlgn="ctr"/>
                      <a:r>
                        <a:rPr lang="en-GB">
                          <a:effectLst/>
                        </a:rPr>
                        <a:t>1</a:t>
                      </a:r>
                    </a:p>
                  </a:txBody>
                  <a:tcPr anchor="ctr"/>
                </a:tc>
              </a:tr>
              <a:tr h="430984">
                <a:tc>
                  <a:txBody>
                    <a:bodyPr/>
                    <a:lstStyle/>
                    <a:p>
                      <a:pPr algn="ctr" fontAlgn="ctr"/>
                      <a:r>
                        <a:rPr lang="en-GB" dirty="0">
                          <a:effectLst/>
                        </a:rPr>
                        <a:t>Success</a:t>
                      </a:r>
                    </a:p>
                  </a:txBody>
                  <a:tcPr anchor="ctr"/>
                </a:tc>
                <a:tc>
                  <a:txBody>
                    <a:bodyPr/>
                    <a:lstStyle/>
                    <a:p>
                      <a:pPr algn="ctr" fontAlgn="ctr"/>
                      <a:r>
                        <a:rPr lang="en-GB">
                          <a:effectLst/>
                        </a:rPr>
                        <a:t>99</a:t>
                      </a:r>
                    </a:p>
                  </a:txBody>
                  <a:tcPr anchor="ctr"/>
                </a:tc>
              </a:tr>
              <a:tr h="709415">
                <a:tc>
                  <a:txBody>
                    <a:bodyPr/>
                    <a:lstStyle/>
                    <a:p>
                      <a:pPr algn="ctr" fontAlgn="ctr"/>
                      <a:r>
                        <a:rPr lang="en-GB" dirty="0">
                          <a:effectLst/>
                        </a:rPr>
                        <a:t>Success (payload status unclear)</a:t>
                      </a:r>
                    </a:p>
                  </a:txBody>
                  <a:tcPr anchor="ctr"/>
                </a:tc>
                <a:tc>
                  <a:txBody>
                    <a:bodyPr/>
                    <a:lstStyle/>
                    <a:p>
                      <a:pPr algn="ctr" fontAlgn="ctr"/>
                      <a:r>
                        <a:rPr lang="en-GB" dirty="0">
                          <a:effectLst/>
                        </a:rPr>
                        <a:t>1</a:t>
                      </a:r>
                    </a:p>
                  </a:txBody>
                  <a:tcPr anchor="ctr"/>
                </a:tc>
              </a:tr>
            </a:tbl>
          </a:graphicData>
        </a:graphic>
      </p:graphicFrame>
    </p:spTree>
    <p:extLst>
      <p:ext uri="{BB962C8B-B14F-4D97-AF65-F5344CB8AC3E}">
        <p14:creationId xmlns:p14="http://schemas.microsoft.com/office/powerpoint/2010/main" val="1756972646"/>
      </p:ext>
    </p:extLst>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740172" y="832021"/>
            <a:ext cx="2743200" cy="401638"/>
          </a:xfrm>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22083"/>
            <a:ext cx="5427589" cy="475488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12 boosters have carried the maximum payload mass of 15600 kg.</a:t>
            </a:r>
          </a:p>
          <a:p>
            <a:pPr>
              <a:lnSpc>
                <a:spcPct val="100000"/>
              </a:lnSpc>
              <a:spcBef>
                <a:spcPts val="1400"/>
              </a:spcBef>
            </a:pPr>
            <a:r>
              <a:rPr lang="en-US" sz="2200" dirty="0" smtClean="0">
                <a:solidFill>
                  <a:schemeClr val="accent3">
                    <a:lumMod val="25000"/>
                  </a:schemeClr>
                </a:solidFill>
                <a:latin typeface="Abadi" panose="020B0604020104020204" pitchFamily="34" charset="0"/>
              </a:rPr>
              <a:t>Since the version names are similar, they might be from the same manufactures.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a:t>
            </a:r>
            <a:r>
              <a:rPr lang="en-US" dirty="0" smtClean="0">
                <a:solidFill>
                  <a:srgbClr val="0B49CB"/>
                </a:solidFill>
                <a:latin typeface="Abadi"/>
              </a:rPr>
              <a:t>That Carried  the Maximum</a:t>
            </a:r>
            <a:r>
              <a:rPr lang="en-US" dirty="0">
                <a:solidFill>
                  <a:srgbClr val="0B49CB"/>
                </a:solidFill>
                <a:latin typeface="Abadi"/>
              </a:rPr>
              <a:t> </a:t>
            </a:r>
            <a:r>
              <a:rPr lang="en-US" dirty="0" smtClean="0">
                <a:solidFill>
                  <a:srgbClr val="0B49CB"/>
                </a:solidFill>
                <a:latin typeface="Abadi"/>
              </a:rPr>
              <a:t>Payload Mass</a:t>
            </a:r>
            <a:endParaRPr lang="en-US" dirty="0">
              <a:solidFill>
                <a:srgbClr val="0B49CB"/>
              </a:solidFill>
              <a:latin typeface="Abadi"/>
            </a:endParaRPr>
          </a:p>
        </p:txBody>
      </p:sp>
      <p:graphicFrame>
        <p:nvGraphicFramePr>
          <p:cNvPr id="2" name="Table 1"/>
          <p:cNvGraphicFramePr>
            <a:graphicFrameLocks noGrp="1"/>
          </p:cNvGraphicFramePr>
          <p:nvPr>
            <p:extLst>
              <p:ext uri="{D42A27DB-BD31-4B8C-83A1-F6EECF244321}">
                <p14:modId xmlns:p14="http://schemas.microsoft.com/office/powerpoint/2010/main" val="2234263379"/>
              </p:ext>
            </p:extLst>
          </p:nvPr>
        </p:nvGraphicFramePr>
        <p:xfrm>
          <a:off x="6426199" y="1447165"/>
          <a:ext cx="4169157" cy="4754880"/>
        </p:xfrm>
        <a:graphic>
          <a:graphicData uri="http://schemas.openxmlformats.org/drawingml/2006/table">
            <a:tbl>
              <a:tblPr firstRow="1" bandRow="1">
                <a:tableStyleId>{5C22544A-7EE6-4342-B048-85BDC9FD1C3A}</a:tableStyleId>
              </a:tblPr>
              <a:tblGrid>
                <a:gridCol w="1788605"/>
                <a:gridCol w="2380552"/>
              </a:tblGrid>
              <a:tr h="343901">
                <a:tc>
                  <a:txBody>
                    <a:bodyPr/>
                    <a:lstStyle/>
                    <a:p>
                      <a:pPr algn="r" fontAlgn="ctr"/>
                      <a:r>
                        <a:rPr lang="en-GB" b="1">
                          <a:effectLst/>
                        </a:rPr>
                        <a:t>Booster_Version</a:t>
                      </a:r>
                    </a:p>
                  </a:txBody>
                  <a:tcPr anchor="ctr"/>
                </a:tc>
                <a:tc>
                  <a:txBody>
                    <a:bodyPr/>
                    <a:lstStyle/>
                    <a:p>
                      <a:pPr algn="r" fontAlgn="ctr"/>
                      <a:r>
                        <a:rPr lang="en-GB" b="1">
                          <a:effectLst/>
                        </a:rPr>
                        <a:t>PAYLOAD_MASS__KG_</a:t>
                      </a:r>
                    </a:p>
                  </a:txBody>
                  <a:tcPr anchor="ctr"/>
                </a:tc>
              </a:tr>
              <a:tr h="343901">
                <a:tc>
                  <a:txBody>
                    <a:bodyPr/>
                    <a:lstStyle/>
                    <a:p>
                      <a:pPr algn="r" fontAlgn="ctr"/>
                      <a:r>
                        <a:rPr lang="en-GB">
                          <a:effectLst/>
                        </a:rPr>
                        <a:t>F9 B5 B1048.4</a:t>
                      </a:r>
                    </a:p>
                  </a:txBody>
                  <a:tcPr anchor="ctr"/>
                </a:tc>
                <a:tc>
                  <a:txBody>
                    <a:bodyPr/>
                    <a:lstStyle/>
                    <a:p>
                      <a:pPr algn="r" fontAlgn="ctr"/>
                      <a:r>
                        <a:rPr lang="en-GB">
                          <a:effectLst/>
                        </a:rPr>
                        <a:t>15600</a:t>
                      </a:r>
                    </a:p>
                  </a:txBody>
                  <a:tcPr anchor="ctr"/>
                </a:tc>
              </a:tr>
              <a:tr h="343901">
                <a:tc>
                  <a:txBody>
                    <a:bodyPr/>
                    <a:lstStyle/>
                    <a:p>
                      <a:pPr algn="r" fontAlgn="ctr"/>
                      <a:r>
                        <a:rPr lang="en-GB">
                          <a:effectLst/>
                        </a:rPr>
                        <a:t>F9 B5 B1049.4</a:t>
                      </a:r>
                    </a:p>
                  </a:txBody>
                  <a:tcPr anchor="ctr"/>
                </a:tc>
                <a:tc>
                  <a:txBody>
                    <a:bodyPr/>
                    <a:lstStyle/>
                    <a:p>
                      <a:pPr algn="r" fontAlgn="ctr"/>
                      <a:r>
                        <a:rPr lang="en-GB" dirty="0">
                          <a:effectLst/>
                        </a:rPr>
                        <a:t>15600</a:t>
                      </a:r>
                    </a:p>
                  </a:txBody>
                  <a:tcPr anchor="ctr"/>
                </a:tc>
              </a:tr>
              <a:tr h="343901">
                <a:tc>
                  <a:txBody>
                    <a:bodyPr/>
                    <a:lstStyle/>
                    <a:p>
                      <a:pPr algn="r" fontAlgn="ctr"/>
                      <a:r>
                        <a:rPr lang="en-GB">
                          <a:effectLst/>
                        </a:rPr>
                        <a:t>F9 B5 B1051.3</a:t>
                      </a:r>
                    </a:p>
                  </a:txBody>
                  <a:tcPr anchor="ctr"/>
                </a:tc>
                <a:tc>
                  <a:txBody>
                    <a:bodyPr/>
                    <a:lstStyle/>
                    <a:p>
                      <a:pPr algn="r" fontAlgn="ctr"/>
                      <a:r>
                        <a:rPr lang="en-GB">
                          <a:effectLst/>
                        </a:rPr>
                        <a:t>15600</a:t>
                      </a:r>
                    </a:p>
                  </a:txBody>
                  <a:tcPr anchor="ctr"/>
                </a:tc>
              </a:tr>
              <a:tr h="343901">
                <a:tc>
                  <a:txBody>
                    <a:bodyPr/>
                    <a:lstStyle/>
                    <a:p>
                      <a:pPr algn="r" fontAlgn="ctr"/>
                      <a:r>
                        <a:rPr lang="en-GB">
                          <a:effectLst/>
                        </a:rPr>
                        <a:t>F9 B5 B1056.4</a:t>
                      </a:r>
                    </a:p>
                  </a:txBody>
                  <a:tcPr anchor="ctr"/>
                </a:tc>
                <a:tc>
                  <a:txBody>
                    <a:bodyPr/>
                    <a:lstStyle/>
                    <a:p>
                      <a:pPr algn="r" fontAlgn="ctr"/>
                      <a:r>
                        <a:rPr lang="en-GB">
                          <a:effectLst/>
                        </a:rPr>
                        <a:t>15600</a:t>
                      </a:r>
                    </a:p>
                  </a:txBody>
                  <a:tcPr anchor="ctr"/>
                </a:tc>
              </a:tr>
              <a:tr h="343901">
                <a:tc>
                  <a:txBody>
                    <a:bodyPr/>
                    <a:lstStyle/>
                    <a:p>
                      <a:pPr algn="r" fontAlgn="ctr"/>
                      <a:r>
                        <a:rPr lang="en-GB">
                          <a:effectLst/>
                        </a:rPr>
                        <a:t>F9 B5 B1048.5</a:t>
                      </a:r>
                    </a:p>
                  </a:txBody>
                  <a:tcPr anchor="ctr"/>
                </a:tc>
                <a:tc>
                  <a:txBody>
                    <a:bodyPr/>
                    <a:lstStyle/>
                    <a:p>
                      <a:pPr algn="r" fontAlgn="ctr"/>
                      <a:r>
                        <a:rPr lang="en-GB">
                          <a:effectLst/>
                        </a:rPr>
                        <a:t>15600</a:t>
                      </a:r>
                    </a:p>
                  </a:txBody>
                  <a:tcPr anchor="ctr"/>
                </a:tc>
              </a:tr>
              <a:tr h="343901">
                <a:tc>
                  <a:txBody>
                    <a:bodyPr/>
                    <a:lstStyle/>
                    <a:p>
                      <a:pPr algn="r" fontAlgn="ctr"/>
                      <a:r>
                        <a:rPr lang="en-GB">
                          <a:effectLst/>
                        </a:rPr>
                        <a:t>F9 B5 B1051.4</a:t>
                      </a:r>
                    </a:p>
                  </a:txBody>
                  <a:tcPr anchor="ctr"/>
                </a:tc>
                <a:tc>
                  <a:txBody>
                    <a:bodyPr/>
                    <a:lstStyle/>
                    <a:p>
                      <a:pPr algn="r" fontAlgn="ctr"/>
                      <a:r>
                        <a:rPr lang="en-GB">
                          <a:effectLst/>
                        </a:rPr>
                        <a:t>15600</a:t>
                      </a:r>
                    </a:p>
                  </a:txBody>
                  <a:tcPr anchor="ctr"/>
                </a:tc>
              </a:tr>
              <a:tr h="343901">
                <a:tc>
                  <a:txBody>
                    <a:bodyPr/>
                    <a:lstStyle/>
                    <a:p>
                      <a:pPr algn="r" fontAlgn="ctr"/>
                      <a:r>
                        <a:rPr lang="en-GB">
                          <a:effectLst/>
                        </a:rPr>
                        <a:t>F9 B5 B1049.5</a:t>
                      </a:r>
                    </a:p>
                  </a:txBody>
                  <a:tcPr anchor="ctr"/>
                </a:tc>
                <a:tc>
                  <a:txBody>
                    <a:bodyPr/>
                    <a:lstStyle/>
                    <a:p>
                      <a:pPr algn="r" fontAlgn="ctr"/>
                      <a:r>
                        <a:rPr lang="en-GB">
                          <a:effectLst/>
                        </a:rPr>
                        <a:t>15600</a:t>
                      </a:r>
                    </a:p>
                  </a:txBody>
                  <a:tcPr anchor="ctr"/>
                </a:tc>
              </a:tr>
              <a:tr h="343901">
                <a:tc>
                  <a:txBody>
                    <a:bodyPr/>
                    <a:lstStyle/>
                    <a:p>
                      <a:pPr algn="r" fontAlgn="ctr"/>
                      <a:r>
                        <a:rPr lang="en-GB">
                          <a:effectLst/>
                        </a:rPr>
                        <a:t>F9 B5 B1060.2</a:t>
                      </a:r>
                    </a:p>
                  </a:txBody>
                  <a:tcPr anchor="ctr"/>
                </a:tc>
                <a:tc>
                  <a:txBody>
                    <a:bodyPr/>
                    <a:lstStyle/>
                    <a:p>
                      <a:pPr algn="r" fontAlgn="ctr"/>
                      <a:r>
                        <a:rPr lang="en-GB">
                          <a:effectLst/>
                        </a:rPr>
                        <a:t>15600</a:t>
                      </a:r>
                    </a:p>
                  </a:txBody>
                  <a:tcPr anchor="ctr"/>
                </a:tc>
              </a:tr>
              <a:tr h="343901">
                <a:tc>
                  <a:txBody>
                    <a:bodyPr/>
                    <a:lstStyle/>
                    <a:p>
                      <a:pPr algn="r" fontAlgn="ctr"/>
                      <a:r>
                        <a:rPr lang="en-GB">
                          <a:effectLst/>
                        </a:rPr>
                        <a:t>F9 B5 B1058.3</a:t>
                      </a:r>
                    </a:p>
                  </a:txBody>
                  <a:tcPr anchor="ctr"/>
                </a:tc>
                <a:tc>
                  <a:txBody>
                    <a:bodyPr/>
                    <a:lstStyle/>
                    <a:p>
                      <a:pPr algn="r" fontAlgn="ctr"/>
                      <a:r>
                        <a:rPr lang="en-GB">
                          <a:effectLst/>
                        </a:rPr>
                        <a:t>15600</a:t>
                      </a:r>
                    </a:p>
                  </a:txBody>
                  <a:tcPr anchor="ctr"/>
                </a:tc>
              </a:tr>
              <a:tr h="343901">
                <a:tc>
                  <a:txBody>
                    <a:bodyPr/>
                    <a:lstStyle/>
                    <a:p>
                      <a:pPr algn="r" fontAlgn="ctr"/>
                      <a:r>
                        <a:rPr lang="en-GB">
                          <a:effectLst/>
                        </a:rPr>
                        <a:t>F9 B5 B1051.6</a:t>
                      </a:r>
                    </a:p>
                  </a:txBody>
                  <a:tcPr anchor="ctr"/>
                </a:tc>
                <a:tc>
                  <a:txBody>
                    <a:bodyPr/>
                    <a:lstStyle/>
                    <a:p>
                      <a:pPr algn="r" fontAlgn="ctr"/>
                      <a:r>
                        <a:rPr lang="en-GB">
                          <a:effectLst/>
                        </a:rPr>
                        <a:t>15600</a:t>
                      </a:r>
                    </a:p>
                  </a:txBody>
                  <a:tcPr anchor="ctr"/>
                </a:tc>
              </a:tr>
              <a:tr h="343901">
                <a:tc>
                  <a:txBody>
                    <a:bodyPr/>
                    <a:lstStyle/>
                    <a:p>
                      <a:pPr algn="r" fontAlgn="ctr"/>
                      <a:r>
                        <a:rPr lang="en-GB">
                          <a:effectLst/>
                        </a:rPr>
                        <a:t>F9 B5 B1060.3</a:t>
                      </a:r>
                    </a:p>
                  </a:txBody>
                  <a:tcPr anchor="ctr"/>
                </a:tc>
                <a:tc>
                  <a:txBody>
                    <a:bodyPr/>
                    <a:lstStyle/>
                    <a:p>
                      <a:pPr algn="r" fontAlgn="ctr"/>
                      <a:r>
                        <a:rPr lang="en-GB">
                          <a:effectLst/>
                        </a:rPr>
                        <a:t>15600</a:t>
                      </a:r>
                    </a:p>
                  </a:txBody>
                  <a:tcPr anchor="ctr"/>
                </a:tc>
              </a:tr>
              <a:tr h="343901">
                <a:tc>
                  <a:txBody>
                    <a:bodyPr/>
                    <a:lstStyle/>
                    <a:p>
                      <a:pPr algn="r" fontAlgn="ctr"/>
                      <a:r>
                        <a:rPr lang="en-GB">
                          <a:effectLst/>
                        </a:rPr>
                        <a:t>F9 B5 B1049.7</a:t>
                      </a:r>
                    </a:p>
                  </a:txBody>
                  <a:tcPr anchor="ctr"/>
                </a:tc>
                <a:tc>
                  <a:txBody>
                    <a:bodyPr/>
                    <a:lstStyle/>
                    <a:p>
                      <a:pPr algn="r" fontAlgn="ctr"/>
                      <a:r>
                        <a:rPr lang="en-GB" dirty="0">
                          <a:effectLst/>
                        </a:rPr>
                        <a:t>15600</a:t>
                      </a:r>
                    </a:p>
                  </a:txBody>
                  <a:tcPr anchor="ctr"/>
                </a:tc>
              </a:tr>
            </a:tbl>
          </a:graphicData>
        </a:graphic>
      </p:graphicFrame>
    </p:spTree>
    <p:extLst>
      <p:ext uri="{BB962C8B-B14F-4D97-AF65-F5344CB8AC3E}">
        <p14:creationId xmlns:p14="http://schemas.microsoft.com/office/powerpoint/2010/main" val="3566646398"/>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01222" y="813174"/>
            <a:ext cx="2743200" cy="401638"/>
          </a:xfrm>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3568701"/>
            <a:ext cx="9745589" cy="2608262"/>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It appears that 2 boosters failed to land at the </a:t>
            </a:r>
            <a:r>
              <a:rPr lang="en-US" sz="2200" dirty="0" err="1" smtClean="0">
                <a:solidFill>
                  <a:schemeClr val="accent3">
                    <a:lumMod val="25000"/>
                  </a:schemeClr>
                </a:solidFill>
                <a:latin typeface="Abadi"/>
              </a:rPr>
              <a:t>beginnnig</a:t>
            </a:r>
            <a:r>
              <a:rPr lang="en-US" sz="2200" dirty="0" smtClean="0">
                <a:solidFill>
                  <a:schemeClr val="accent3">
                    <a:lumMod val="25000"/>
                  </a:schemeClr>
                </a:solidFill>
                <a:latin typeface="Abadi"/>
              </a:rPr>
              <a:t> of the year.. </a:t>
            </a:r>
          </a:p>
          <a:p>
            <a:pPr>
              <a:lnSpc>
                <a:spcPct val="100000"/>
              </a:lnSpc>
              <a:spcBef>
                <a:spcPts val="1400"/>
              </a:spcBef>
            </a:pPr>
            <a:r>
              <a:rPr lang="en-US" sz="2200" dirty="0" smtClean="0">
                <a:solidFill>
                  <a:schemeClr val="accent3">
                    <a:lumMod val="25000"/>
                  </a:schemeClr>
                </a:solidFill>
                <a:latin typeface="Abadi"/>
              </a:rPr>
              <a:t>The first successful landing took place later that year in December as we saw earlier.</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 - </a:t>
            </a:r>
            <a:r>
              <a:rPr lang="en-US" dirty="0" smtClean="0">
                <a:solidFill>
                  <a:srgbClr val="0B49CB"/>
                </a:solidFill>
                <a:latin typeface="Abadi"/>
              </a:rPr>
              <a:t>Failed Landing Outcomes</a:t>
            </a:r>
            <a:endParaRPr lang="en-US" dirty="0">
              <a:solidFill>
                <a:srgbClr val="0B49CB"/>
              </a:solidFill>
              <a:latin typeface="Abadi"/>
            </a:endParaRPr>
          </a:p>
        </p:txBody>
      </p:sp>
      <p:graphicFrame>
        <p:nvGraphicFramePr>
          <p:cNvPr id="2" name="Table 1"/>
          <p:cNvGraphicFramePr>
            <a:graphicFrameLocks noGrp="1"/>
          </p:cNvGraphicFramePr>
          <p:nvPr>
            <p:extLst>
              <p:ext uri="{D42A27DB-BD31-4B8C-83A1-F6EECF244321}">
                <p14:modId xmlns:p14="http://schemas.microsoft.com/office/powerpoint/2010/main" val="802772779"/>
              </p:ext>
            </p:extLst>
          </p:nvPr>
        </p:nvGraphicFramePr>
        <p:xfrm>
          <a:off x="914400" y="1722966"/>
          <a:ext cx="8940800" cy="1112520"/>
        </p:xfrm>
        <a:graphic>
          <a:graphicData uri="http://schemas.openxmlformats.org/drawingml/2006/table">
            <a:tbl>
              <a:tblPr firstRow="1" bandRow="1">
                <a:tableStyleId>{5C22544A-7EE6-4342-B048-85BDC9FD1C3A}</a:tableStyleId>
              </a:tblPr>
              <a:tblGrid>
                <a:gridCol w="2235200"/>
                <a:gridCol w="2235200"/>
                <a:gridCol w="2235200"/>
                <a:gridCol w="2235200"/>
              </a:tblGrid>
              <a:tr h="370840">
                <a:tc>
                  <a:txBody>
                    <a:bodyPr/>
                    <a:lstStyle/>
                    <a:p>
                      <a:pPr algn="ctr" fontAlgn="ctr"/>
                      <a:r>
                        <a:rPr lang="en-GB" b="1">
                          <a:effectLst/>
                        </a:rPr>
                        <a:t>Date</a:t>
                      </a:r>
                    </a:p>
                  </a:txBody>
                  <a:tcPr anchor="ctr"/>
                </a:tc>
                <a:tc>
                  <a:txBody>
                    <a:bodyPr/>
                    <a:lstStyle/>
                    <a:p>
                      <a:pPr algn="ctr" fontAlgn="ctr"/>
                      <a:r>
                        <a:rPr lang="en-GB" b="1">
                          <a:effectLst/>
                        </a:rPr>
                        <a:t>Launch_Site</a:t>
                      </a:r>
                    </a:p>
                  </a:txBody>
                  <a:tcPr anchor="ctr"/>
                </a:tc>
                <a:tc>
                  <a:txBody>
                    <a:bodyPr/>
                    <a:lstStyle/>
                    <a:p>
                      <a:pPr algn="ctr" fontAlgn="ctr"/>
                      <a:r>
                        <a:rPr lang="en-GB" b="1">
                          <a:effectLst/>
                        </a:rPr>
                        <a:t>Booster_Version</a:t>
                      </a:r>
                    </a:p>
                  </a:txBody>
                  <a:tcPr anchor="ctr"/>
                </a:tc>
                <a:tc>
                  <a:txBody>
                    <a:bodyPr/>
                    <a:lstStyle/>
                    <a:p>
                      <a:pPr algn="ctr" fontAlgn="ctr"/>
                      <a:r>
                        <a:rPr lang="en-GB" b="1">
                          <a:effectLst/>
                        </a:rPr>
                        <a:t>Landing_Outcome</a:t>
                      </a:r>
                    </a:p>
                  </a:txBody>
                  <a:tcPr anchor="ctr"/>
                </a:tc>
              </a:tr>
              <a:tr h="370840">
                <a:tc>
                  <a:txBody>
                    <a:bodyPr/>
                    <a:lstStyle/>
                    <a:p>
                      <a:pPr algn="ctr" fontAlgn="ctr"/>
                      <a:r>
                        <a:rPr lang="en-GB">
                          <a:effectLst/>
                        </a:rPr>
                        <a:t>10-01-2015</a:t>
                      </a:r>
                    </a:p>
                  </a:txBody>
                  <a:tcPr anchor="ctr"/>
                </a:tc>
                <a:tc>
                  <a:txBody>
                    <a:bodyPr/>
                    <a:lstStyle/>
                    <a:p>
                      <a:pPr algn="ctr" fontAlgn="ctr"/>
                      <a:r>
                        <a:rPr lang="en-GB">
                          <a:effectLst/>
                        </a:rPr>
                        <a:t>CCAFS LC-40</a:t>
                      </a:r>
                    </a:p>
                  </a:txBody>
                  <a:tcPr anchor="ctr"/>
                </a:tc>
                <a:tc>
                  <a:txBody>
                    <a:bodyPr/>
                    <a:lstStyle/>
                    <a:p>
                      <a:pPr algn="ctr" fontAlgn="ctr"/>
                      <a:r>
                        <a:rPr lang="en-GB">
                          <a:effectLst/>
                        </a:rPr>
                        <a:t>F9 v1.1 B1012</a:t>
                      </a:r>
                    </a:p>
                  </a:txBody>
                  <a:tcPr anchor="ctr"/>
                </a:tc>
                <a:tc>
                  <a:txBody>
                    <a:bodyPr/>
                    <a:lstStyle/>
                    <a:p>
                      <a:pPr algn="ctr" fontAlgn="ctr"/>
                      <a:r>
                        <a:rPr lang="en-GB">
                          <a:effectLst/>
                        </a:rPr>
                        <a:t>Failure (drone ship)</a:t>
                      </a:r>
                    </a:p>
                  </a:txBody>
                  <a:tcPr anchor="ctr"/>
                </a:tc>
              </a:tr>
              <a:tr h="370840">
                <a:tc>
                  <a:txBody>
                    <a:bodyPr/>
                    <a:lstStyle/>
                    <a:p>
                      <a:pPr algn="ctr" fontAlgn="ctr"/>
                      <a:r>
                        <a:rPr lang="en-GB">
                          <a:effectLst/>
                        </a:rPr>
                        <a:t>14-04-2015</a:t>
                      </a:r>
                    </a:p>
                  </a:txBody>
                  <a:tcPr anchor="ctr"/>
                </a:tc>
                <a:tc>
                  <a:txBody>
                    <a:bodyPr/>
                    <a:lstStyle/>
                    <a:p>
                      <a:pPr algn="ctr" fontAlgn="ctr"/>
                      <a:r>
                        <a:rPr lang="en-GB">
                          <a:effectLst/>
                        </a:rPr>
                        <a:t>CCAFS LC-40</a:t>
                      </a:r>
                    </a:p>
                  </a:txBody>
                  <a:tcPr anchor="ctr"/>
                </a:tc>
                <a:tc>
                  <a:txBody>
                    <a:bodyPr/>
                    <a:lstStyle/>
                    <a:p>
                      <a:pPr algn="ctr" fontAlgn="ctr"/>
                      <a:r>
                        <a:rPr lang="en-GB">
                          <a:effectLst/>
                        </a:rPr>
                        <a:t>F9 v1.1 B1015</a:t>
                      </a:r>
                    </a:p>
                  </a:txBody>
                  <a:tcPr anchor="ctr"/>
                </a:tc>
                <a:tc>
                  <a:txBody>
                    <a:bodyPr/>
                    <a:lstStyle/>
                    <a:p>
                      <a:pPr algn="ctr" fontAlgn="ctr"/>
                      <a:r>
                        <a:rPr lang="en-GB" dirty="0">
                          <a:effectLst/>
                        </a:rPr>
                        <a:t>Failure (drone ship)</a:t>
                      </a:r>
                    </a:p>
                  </a:txBody>
                  <a:tcPr anchor="ctr"/>
                </a:tc>
              </a:tr>
            </a:tbl>
          </a:graphicData>
        </a:graphic>
      </p:graphicFrame>
    </p:spTree>
    <p:extLst>
      <p:ext uri="{BB962C8B-B14F-4D97-AF65-F5344CB8AC3E}">
        <p14:creationId xmlns:p14="http://schemas.microsoft.com/office/powerpoint/2010/main" val="1398439132"/>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3922" y="813174"/>
            <a:ext cx="2743200" cy="401638"/>
          </a:xfrm>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612900"/>
            <a:ext cx="4919589" cy="4564063"/>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If we observe the table, it is apparent that the number of successful landings have increased since 2015.</a:t>
            </a:r>
          </a:p>
          <a:p>
            <a:pPr>
              <a:lnSpc>
                <a:spcPct val="100000"/>
              </a:lnSpc>
              <a:spcBef>
                <a:spcPts val="1400"/>
              </a:spcBef>
            </a:pPr>
            <a:r>
              <a:rPr lang="en-US" sz="2200" dirty="0" smtClean="0">
                <a:solidFill>
                  <a:schemeClr val="accent3">
                    <a:lumMod val="25000"/>
                  </a:schemeClr>
                </a:solidFill>
                <a:latin typeface="Abadi" panose="020B0604020104020204" pitchFamily="34" charset="0"/>
              </a:rPr>
              <a:t>Before 2013, it seems that there were no attempts to land the boosters.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p:cNvGraphicFramePr>
            <a:graphicFrameLocks noGrp="1"/>
          </p:cNvGraphicFramePr>
          <p:nvPr>
            <p:extLst>
              <p:ext uri="{D42A27DB-BD31-4B8C-83A1-F6EECF244321}">
                <p14:modId xmlns:p14="http://schemas.microsoft.com/office/powerpoint/2010/main" val="552840441"/>
              </p:ext>
            </p:extLst>
          </p:nvPr>
        </p:nvGraphicFramePr>
        <p:xfrm>
          <a:off x="6027811" y="1651000"/>
          <a:ext cx="4844734" cy="4234872"/>
        </p:xfrm>
        <a:graphic>
          <a:graphicData uri="http://schemas.openxmlformats.org/drawingml/2006/table">
            <a:tbl>
              <a:tblPr firstRow="1" bandRow="1">
                <a:tableStyleId>{5C22544A-7EE6-4342-B048-85BDC9FD1C3A}</a:tableStyleId>
              </a:tblPr>
              <a:tblGrid>
                <a:gridCol w="1302068"/>
                <a:gridCol w="2347913"/>
                <a:gridCol w="1194753"/>
              </a:tblGrid>
              <a:tr h="529359">
                <a:tc>
                  <a:txBody>
                    <a:bodyPr/>
                    <a:lstStyle/>
                    <a:p>
                      <a:pPr algn="r" fontAlgn="ctr"/>
                      <a:r>
                        <a:rPr lang="en-GB" b="1">
                          <a:effectLst/>
                        </a:rPr>
                        <a:t>_date_</a:t>
                      </a:r>
                    </a:p>
                  </a:txBody>
                  <a:tcPr anchor="ctr"/>
                </a:tc>
                <a:tc>
                  <a:txBody>
                    <a:bodyPr/>
                    <a:lstStyle/>
                    <a:p>
                      <a:pPr algn="r" fontAlgn="ctr"/>
                      <a:r>
                        <a:rPr lang="en-GB" b="1">
                          <a:effectLst/>
                        </a:rPr>
                        <a:t>Landing_Outcome</a:t>
                      </a:r>
                    </a:p>
                  </a:txBody>
                  <a:tcPr anchor="ctr"/>
                </a:tc>
                <a:tc>
                  <a:txBody>
                    <a:bodyPr/>
                    <a:lstStyle/>
                    <a:p>
                      <a:pPr algn="r" fontAlgn="ctr"/>
                      <a:r>
                        <a:rPr lang="en-GB" b="1">
                          <a:effectLst/>
                        </a:rPr>
                        <a:t>Outcomes</a:t>
                      </a:r>
                    </a:p>
                  </a:txBody>
                  <a:tcPr anchor="ctr"/>
                </a:tc>
              </a:tr>
              <a:tr h="529359">
                <a:tc>
                  <a:txBody>
                    <a:bodyPr/>
                    <a:lstStyle/>
                    <a:p>
                      <a:pPr algn="r" fontAlgn="ctr"/>
                      <a:r>
                        <a:rPr lang="en-GB">
                          <a:effectLst/>
                        </a:rPr>
                        <a:t>2016-04-08</a:t>
                      </a:r>
                    </a:p>
                  </a:txBody>
                  <a:tcPr anchor="ctr"/>
                </a:tc>
                <a:tc>
                  <a:txBody>
                    <a:bodyPr/>
                    <a:lstStyle/>
                    <a:p>
                      <a:pPr algn="r" fontAlgn="ctr"/>
                      <a:r>
                        <a:rPr lang="en-GB">
                          <a:effectLst/>
                        </a:rPr>
                        <a:t>Success (drone ship)</a:t>
                      </a:r>
                    </a:p>
                  </a:txBody>
                  <a:tcPr anchor="ctr"/>
                </a:tc>
                <a:tc>
                  <a:txBody>
                    <a:bodyPr/>
                    <a:lstStyle/>
                    <a:p>
                      <a:pPr algn="r" fontAlgn="ctr"/>
                      <a:r>
                        <a:rPr lang="en-GB">
                          <a:effectLst/>
                        </a:rPr>
                        <a:t>14</a:t>
                      </a:r>
                    </a:p>
                  </a:txBody>
                  <a:tcPr anchor="ctr"/>
                </a:tc>
              </a:tr>
              <a:tr h="529359">
                <a:tc>
                  <a:txBody>
                    <a:bodyPr/>
                    <a:lstStyle/>
                    <a:p>
                      <a:pPr algn="r" fontAlgn="ctr"/>
                      <a:r>
                        <a:rPr lang="en-GB">
                          <a:effectLst/>
                        </a:rPr>
                        <a:t>2015-12-22</a:t>
                      </a:r>
                    </a:p>
                  </a:txBody>
                  <a:tcPr anchor="ctr"/>
                </a:tc>
                <a:tc>
                  <a:txBody>
                    <a:bodyPr/>
                    <a:lstStyle/>
                    <a:p>
                      <a:pPr algn="r" fontAlgn="ctr"/>
                      <a:r>
                        <a:rPr lang="en-GB">
                          <a:effectLst/>
                        </a:rPr>
                        <a:t>Success (ground pad)</a:t>
                      </a:r>
                    </a:p>
                  </a:txBody>
                  <a:tcPr anchor="ctr"/>
                </a:tc>
                <a:tc>
                  <a:txBody>
                    <a:bodyPr/>
                    <a:lstStyle/>
                    <a:p>
                      <a:pPr algn="r" fontAlgn="ctr"/>
                      <a:r>
                        <a:rPr lang="en-GB">
                          <a:effectLst/>
                        </a:rPr>
                        <a:t>9</a:t>
                      </a:r>
                    </a:p>
                  </a:txBody>
                  <a:tcPr anchor="ctr"/>
                </a:tc>
              </a:tr>
              <a:tr h="529359">
                <a:tc>
                  <a:txBody>
                    <a:bodyPr/>
                    <a:lstStyle/>
                    <a:p>
                      <a:pPr algn="r" fontAlgn="ctr"/>
                      <a:r>
                        <a:rPr lang="en-GB">
                          <a:effectLst/>
                        </a:rPr>
                        <a:t>2015-06-28</a:t>
                      </a:r>
                    </a:p>
                  </a:txBody>
                  <a:tcPr anchor="ctr"/>
                </a:tc>
                <a:tc>
                  <a:txBody>
                    <a:bodyPr/>
                    <a:lstStyle/>
                    <a:p>
                      <a:pPr algn="r" fontAlgn="ctr"/>
                      <a:r>
                        <a:rPr lang="en-GB">
                          <a:effectLst/>
                        </a:rPr>
                        <a:t>Precluded (drone ship)</a:t>
                      </a:r>
                    </a:p>
                  </a:txBody>
                  <a:tcPr anchor="ctr"/>
                </a:tc>
                <a:tc>
                  <a:txBody>
                    <a:bodyPr/>
                    <a:lstStyle/>
                    <a:p>
                      <a:pPr algn="r" fontAlgn="ctr"/>
                      <a:r>
                        <a:rPr lang="en-GB">
                          <a:effectLst/>
                        </a:rPr>
                        <a:t>1</a:t>
                      </a:r>
                    </a:p>
                  </a:txBody>
                  <a:tcPr anchor="ctr"/>
                </a:tc>
              </a:tr>
              <a:tr h="529359">
                <a:tc>
                  <a:txBody>
                    <a:bodyPr/>
                    <a:lstStyle/>
                    <a:p>
                      <a:pPr algn="r" fontAlgn="ctr"/>
                      <a:r>
                        <a:rPr lang="en-GB">
                          <a:effectLst/>
                        </a:rPr>
                        <a:t>2015-01-10</a:t>
                      </a:r>
                    </a:p>
                  </a:txBody>
                  <a:tcPr anchor="ctr"/>
                </a:tc>
                <a:tc>
                  <a:txBody>
                    <a:bodyPr/>
                    <a:lstStyle/>
                    <a:p>
                      <a:pPr algn="r" fontAlgn="ctr"/>
                      <a:r>
                        <a:rPr lang="en-GB">
                          <a:effectLst/>
                        </a:rPr>
                        <a:t>Failure (drone ship)</a:t>
                      </a:r>
                    </a:p>
                  </a:txBody>
                  <a:tcPr anchor="ctr"/>
                </a:tc>
                <a:tc>
                  <a:txBody>
                    <a:bodyPr/>
                    <a:lstStyle/>
                    <a:p>
                      <a:pPr algn="r" fontAlgn="ctr"/>
                      <a:r>
                        <a:rPr lang="en-GB">
                          <a:effectLst/>
                        </a:rPr>
                        <a:t>5</a:t>
                      </a:r>
                    </a:p>
                  </a:txBody>
                  <a:tcPr anchor="ctr"/>
                </a:tc>
              </a:tr>
              <a:tr h="529359">
                <a:tc>
                  <a:txBody>
                    <a:bodyPr/>
                    <a:lstStyle/>
                    <a:p>
                      <a:pPr algn="r" fontAlgn="ctr"/>
                      <a:r>
                        <a:rPr lang="en-GB">
                          <a:effectLst/>
                        </a:rPr>
                        <a:t>2014-04-18</a:t>
                      </a:r>
                    </a:p>
                  </a:txBody>
                  <a:tcPr anchor="ctr"/>
                </a:tc>
                <a:tc>
                  <a:txBody>
                    <a:bodyPr/>
                    <a:lstStyle/>
                    <a:p>
                      <a:pPr algn="r" fontAlgn="ctr"/>
                      <a:r>
                        <a:rPr lang="en-GB">
                          <a:effectLst/>
                        </a:rPr>
                        <a:t>Controlled (ocean)</a:t>
                      </a:r>
                    </a:p>
                  </a:txBody>
                  <a:tcPr anchor="ctr"/>
                </a:tc>
                <a:tc>
                  <a:txBody>
                    <a:bodyPr/>
                    <a:lstStyle/>
                    <a:p>
                      <a:pPr algn="r" fontAlgn="ctr"/>
                      <a:r>
                        <a:rPr lang="en-GB">
                          <a:effectLst/>
                        </a:rPr>
                        <a:t>5</a:t>
                      </a:r>
                    </a:p>
                  </a:txBody>
                  <a:tcPr anchor="ctr"/>
                </a:tc>
              </a:tr>
              <a:tr h="529359">
                <a:tc>
                  <a:txBody>
                    <a:bodyPr/>
                    <a:lstStyle/>
                    <a:p>
                      <a:pPr algn="r" fontAlgn="ctr"/>
                      <a:r>
                        <a:rPr lang="en-GB">
                          <a:effectLst/>
                        </a:rPr>
                        <a:t>2013-09-29</a:t>
                      </a:r>
                    </a:p>
                  </a:txBody>
                  <a:tcPr anchor="ctr"/>
                </a:tc>
                <a:tc>
                  <a:txBody>
                    <a:bodyPr/>
                    <a:lstStyle/>
                    <a:p>
                      <a:pPr algn="r" fontAlgn="ctr"/>
                      <a:r>
                        <a:rPr lang="en-GB">
                          <a:effectLst/>
                        </a:rPr>
                        <a:t>Uncontrolled (ocean)</a:t>
                      </a:r>
                    </a:p>
                  </a:txBody>
                  <a:tcPr anchor="ctr"/>
                </a:tc>
                <a:tc>
                  <a:txBody>
                    <a:bodyPr/>
                    <a:lstStyle/>
                    <a:p>
                      <a:pPr algn="r" fontAlgn="ctr"/>
                      <a:r>
                        <a:rPr lang="en-GB">
                          <a:effectLst/>
                        </a:rPr>
                        <a:t>2</a:t>
                      </a:r>
                    </a:p>
                  </a:txBody>
                  <a:tcPr anchor="ctr"/>
                </a:tc>
              </a:tr>
              <a:tr h="529359">
                <a:tc>
                  <a:txBody>
                    <a:bodyPr/>
                    <a:lstStyle/>
                    <a:p>
                      <a:pPr algn="r" fontAlgn="ctr"/>
                      <a:r>
                        <a:rPr lang="en-GB">
                          <a:effectLst/>
                        </a:rPr>
                        <a:t>2012-05-22</a:t>
                      </a:r>
                    </a:p>
                  </a:txBody>
                  <a:tcPr anchor="ctr"/>
                </a:tc>
                <a:tc>
                  <a:txBody>
                    <a:bodyPr/>
                    <a:lstStyle/>
                    <a:p>
                      <a:pPr algn="r" fontAlgn="ctr"/>
                      <a:r>
                        <a:rPr lang="en-GB">
                          <a:effectLst/>
                        </a:rPr>
                        <a:t>No attempt</a:t>
                      </a:r>
                    </a:p>
                  </a:txBody>
                  <a:tcPr anchor="ctr"/>
                </a:tc>
                <a:tc>
                  <a:txBody>
                    <a:bodyPr/>
                    <a:lstStyle/>
                    <a:p>
                      <a:pPr algn="r" fontAlgn="ctr"/>
                      <a:r>
                        <a:rPr lang="en-GB" dirty="0">
                          <a:effectLst/>
                        </a:rPr>
                        <a:t>22</a:t>
                      </a:r>
                    </a:p>
                  </a:txBody>
                  <a:tcPr anchor="ctr"/>
                </a:tc>
              </a:tr>
            </a:tbl>
          </a:graphicData>
        </a:graphic>
      </p:graphicFrame>
    </p:spTree>
    <p:extLst>
      <p:ext uri="{BB962C8B-B14F-4D97-AF65-F5344CB8AC3E}">
        <p14:creationId xmlns:p14="http://schemas.microsoft.com/office/powerpoint/2010/main" val="3975168428"/>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563122" y="813174"/>
            <a:ext cx="2743200" cy="401638"/>
          </a:xfrm>
        </p:spPr>
        <p:txBody>
          <a:bodyPr/>
          <a:lstStyle/>
          <a:p>
            <a:fld id="{5075537C-CA84-1446-933C-8E9D027F9201}" type="slidenum">
              <a:rPr lang="en-US" smtClean="0"/>
              <a:t>35</a:t>
            </a:fld>
            <a:endParaRPr lang="en-US" dirty="0"/>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a:t>
            </a:r>
            <a:r>
              <a:rPr lang="en-US" dirty="0" smtClean="0">
                <a:solidFill>
                  <a:srgbClr val="0B49CB"/>
                </a:solidFill>
                <a:latin typeface="Abadi"/>
              </a:rPr>
              <a:t>Site </a:t>
            </a:r>
            <a:r>
              <a:rPr lang="en-US" dirty="0" smtClean="0">
                <a:solidFill>
                  <a:srgbClr val="0B49CB"/>
                </a:solidFill>
                <a:latin typeface="Abadi"/>
              </a:rPr>
              <a:t>Locations</a:t>
            </a:r>
            <a:endParaRPr lang="en-US" dirty="0">
              <a:solidFill>
                <a:srgbClr val="0B49CB"/>
              </a:solidFill>
              <a:latin typeface="Abadi"/>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7" t="-8980" r="137" b="8980"/>
          <a:stretch/>
        </p:blipFill>
        <p:spPr>
          <a:xfrm>
            <a:off x="4292600" y="965871"/>
            <a:ext cx="6784778" cy="5059702"/>
          </a:xfrm>
          <a:prstGeom prst="rect">
            <a:avLst/>
          </a:prstGeom>
        </p:spPr>
      </p:pic>
      <p:sp>
        <p:nvSpPr>
          <p:cNvPr id="7" name="Oval 6"/>
          <p:cNvSpPr/>
          <p:nvPr/>
        </p:nvSpPr>
        <p:spPr>
          <a:xfrm>
            <a:off x="4175100" y="2374900"/>
            <a:ext cx="590720" cy="520700"/>
          </a:xfrm>
          <a:prstGeom prst="ellipse">
            <a:avLst/>
          </a:prstGeom>
          <a:noFill/>
          <a:ln w="571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8" name="Oval 7"/>
          <p:cNvSpPr/>
          <p:nvPr/>
        </p:nvSpPr>
        <p:spPr>
          <a:xfrm>
            <a:off x="10439400" y="3571922"/>
            <a:ext cx="546100" cy="610758"/>
          </a:xfrm>
          <a:prstGeom prst="ellipse">
            <a:avLst/>
          </a:prstGeom>
          <a:noFill/>
          <a:ln w="571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0" name="Content Placeholder 4">
            <a:extLst>
              <a:ext uri="{FF2B5EF4-FFF2-40B4-BE49-F238E27FC236}">
                <a16:creationId xmlns:a16="http://schemas.microsoft.com/office/drawing/2014/main" xmlns="" id="{85D9F803-CDBC-C74C-AF1B-2B5937D1C241}"/>
              </a:ext>
            </a:extLst>
          </p:cNvPr>
          <p:cNvSpPr txBox="1">
            <a:spLocks/>
          </p:cNvSpPr>
          <p:nvPr/>
        </p:nvSpPr>
        <p:spPr>
          <a:xfrm>
            <a:off x="770010" y="1499029"/>
            <a:ext cx="3217790" cy="43148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We can see that all launch sites are in very close proximity to the coast and they are also a couple thousand </a:t>
            </a:r>
            <a:r>
              <a:rPr lang="en-US" sz="2000" dirty="0" smtClean="0"/>
              <a:t>kilometers </a:t>
            </a:r>
            <a:r>
              <a:rPr lang="en-US" sz="2000" dirty="0"/>
              <a:t>away from the equator line. </a:t>
            </a:r>
            <a:endParaRPr lang="en-US" sz="2000" dirty="0" smtClean="0"/>
          </a:p>
          <a:p>
            <a:r>
              <a:rPr lang="en-US" sz="2000" dirty="0" smtClean="0"/>
              <a:t>It </a:t>
            </a:r>
            <a:r>
              <a:rPr lang="en-US" sz="2000" dirty="0"/>
              <a:t>is interesting to see that most launch sites are concentrated near Miami.</a:t>
            </a:r>
          </a:p>
        </p:txBody>
      </p:sp>
    </p:spTree>
    <p:extLst>
      <p:ext uri="{BB962C8B-B14F-4D97-AF65-F5344CB8AC3E}">
        <p14:creationId xmlns:p14="http://schemas.microsoft.com/office/powerpoint/2010/main" val="981671777"/>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563122" y="806247"/>
            <a:ext cx="2743200" cy="401638"/>
          </a:xfrm>
        </p:spPr>
        <p:txBody>
          <a:bodyPr/>
          <a:lstStyle/>
          <a:p>
            <a:fld id="{5075537C-CA84-1446-933C-8E9D027F9201}" type="slidenum">
              <a:rPr lang="en-US" smtClean="0"/>
              <a:t>36</a:t>
            </a:fld>
            <a:endParaRPr lang="en-US" dirty="0"/>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 </a:t>
            </a:r>
            <a:r>
              <a:rPr lang="en-US" dirty="0" smtClean="0">
                <a:solidFill>
                  <a:srgbClr val="0B49CB"/>
                </a:solidFill>
                <a:latin typeface="Abadi"/>
              </a:rPr>
              <a:t>Rate of Rocket </a:t>
            </a:r>
            <a:r>
              <a:rPr lang="en-US" dirty="0" smtClean="0">
                <a:solidFill>
                  <a:srgbClr val="0B49CB"/>
                </a:solidFill>
                <a:latin typeface="Abadi"/>
              </a:rPr>
              <a:t>Launches</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705" y="1341814"/>
            <a:ext cx="7563906" cy="4544059"/>
          </a:xfrm>
          <a:prstGeom prst="rect">
            <a:avLst/>
          </a:prstGeom>
        </p:spPr>
      </p:pic>
      <p:sp>
        <p:nvSpPr>
          <p:cNvPr id="4" name="TextBox 3"/>
          <p:cNvSpPr txBox="1"/>
          <p:nvPr/>
        </p:nvSpPr>
        <p:spPr>
          <a:xfrm>
            <a:off x="770011" y="1549400"/>
            <a:ext cx="2773289" cy="3416320"/>
          </a:xfrm>
          <a:prstGeom prst="rect">
            <a:avLst/>
          </a:prstGeom>
          <a:noFill/>
        </p:spPr>
        <p:txBody>
          <a:bodyPr wrap="square" rtlCol="0">
            <a:spAutoFit/>
          </a:bodyPr>
          <a:lstStyle/>
          <a:p>
            <a:pPr marL="285750" indent="-285750">
              <a:buFont typeface="Arial" pitchFamily="34" charset="0"/>
              <a:buChar char="•"/>
            </a:pPr>
            <a:r>
              <a:rPr lang="en-US" dirty="0" smtClean="0"/>
              <a:t>The successful launches are represented by a green marker while the red marker represents failed rocket launches.</a:t>
            </a:r>
          </a:p>
          <a:p>
            <a:endParaRPr lang="en-US" dirty="0" smtClean="0"/>
          </a:p>
          <a:p>
            <a:pPr marL="285750" indent="-285750">
              <a:buFont typeface="Arial" pitchFamily="34" charset="0"/>
              <a:buChar char="•"/>
            </a:pPr>
            <a:r>
              <a:rPr lang="en-US" dirty="0" smtClean="0"/>
              <a:t>It </a:t>
            </a:r>
            <a:r>
              <a:rPr lang="en-US" dirty="0"/>
              <a:t>appears that </a:t>
            </a:r>
            <a:r>
              <a:rPr lang="en-US" b="1" dirty="0"/>
              <a:t>KSC LC-39A</a:t>
            </a:r>
            <a:r>
              <a:rPr lang="en-US" dirty="0"/>
              <a:t> had the highest success rate of rocket launches compared to other launch sites</a:t>
            </a:r>
            <a:r>
              <a:rPr lang="en-US" dirty="0" smtClean="0"/>
              <a:t>.</a:t>
            </a:r>
          </a:p>
          <a:p>
            <a:pPr marL="285750" indent="-285750">
              <a:buFont typeface="Arial" pitchFamily="34" charset="0"/>
              <a:buChar char="•"/>
            </a:pPr>
            <a:endParaRPr lang="en-GB" dirty="0"/>
          </a:p>
        </p:txBody>
      </p:sp>
      <p:cxnSp>
        <p:nvCxnSpPr>
          <p:cNvPr id="7" name="Straight Arrow Connector 6"/>
          <p:cNvCxnSpPr/>
          <p:nvPr/>
        </p:nvCxnSpPr>
        <p:spPr>
          <a:xfrm>
            <a:off x="3403600" y="3441700"/>
            <a:ext cx="2476500" cy="17214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97884"/>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542411" y="811587"/>
            <a:ext cx="2743200" cy="401638"/>
          </a:xfrm>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1" y="1690688"/>
            <a:ext cx="3065390" cy="4314825"/>
          </a:xfrm>
          <a:prstGeom prst="rect">
            <a:avLst/>
          </a:prstGeom>
        </p:spPr>
        <p:txBody>
          <a:bodyPr lIns="91440" tIns="45720" rIns="91440" bIns="45720" anchor="t">
            <a:normAutofit fontScale="85000" lnSpcReduction="10000"/>
          </a:bodyPr>
          <a:lstStyle/>
          <a:p>
            <a:r>
              <a:rPr lang="en-US" sz="2000" dirty="0"/>
              <a:t>It appears that launch sites are usually set up </a:t>
            </a:r>
            <a:r>
              <a:rPr lang="en-US" sz="2000" dirty="0" smtClean="0"/>
              <a:t>at least </a:t>
            </a:r>
            <a:r>
              <a:rPr lang="en-US" sz="2000" dirty="0"/>
              <a:t>18 km away from cities. This may be because of the desire to prevent any crashes near populated areas.</a:t>
            </a:r>
          </a:p>
          <a:p>
            <a:r>
              <a:rPr lang="en-US" sz="2000" dirty="0"/>
              <a:t>It is also apparent that launch sites are in very close proximity to railways and highways. Perhaps, due to the necessary transportation requirements for rocket parts.</a:t>
            </a:r>
          </a:p>
          <a:p>
            <a:r>
              <a:rPr lang="en-US" sz="2000" dirty="0"/>
              <a:t>The sites are close the coast line. This is evident with the many rocket landing tests on water bodies like the ocean</a:t>
            </a:r>
            <a:r>
              <a:rPr lang="en-US" sz="2000" dirty="0" smtClean="0"/>
              <a:t>.</a:t>
            </a:r>
            <a:endParaRPr lang="en-US" sz="2000" dirty="0"/>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Surrounding Landmarks</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300" y="1721577"/>
            <a:ext cx="6546165" cy="4396557"/>
          </a:xfrm>
          <a:prstGeom prst="rect">
            <a:avLst/>
          </a:prstGeom>
        </p:spPr>
      </p:pic>
    </p:spTree>
    <p:extLst>
      <p:ext uri="{BB962C8B-B14F-4D97-AF65-F5344CB8AC3E}">
        <p14:creationId xmlns:p14="http://schemas.microsoft.com/office/powerpoint/2010/main" val="232499080"/>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542411" y="818947"/>
            <a:ext cx="2743200" cy="401638"/>
          </a:xfrm>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5003800"/>
            <a:ext cx="10151990" cy="1173162"/>
          </a:xfrm>
          <a:prstGeom prst="rect">
            <a:avLst/>
          </a:prstGeom>
        </p:spPr>
        <p:txBody>
          <a:bodyPr lIns="91440" tIns="45720" rIns="91440" bIns="45720" anchor="t">
            <a:normAutofit fontScale="62500" lnSpcReduction="20000"/>
          </a:bodyPr>
          <a:lstStyle/>
          <a:p>
            <a:pPr>
              <a:lnSpc>
                <a:spcPct val="100000"/>
              </a:lnSpc>
              <a:spcBef>
                <a:spcPts val="1400"/>
              </a:spcBef>
            </a:pPr>
            <a:r>
              <a:rPr lang="en-US" dirty="0">
                <a:solidFill>
                  <a:schemeClr val="accent3">
                    <a:lumMod val="25000"/>
                  </a:schemeClr>
                </a:solidFill>
                <a:latin typeface="Abadi"/>
              </a:rPr>
              <a:t>Site </a:t>
            </a:r>
            <a:r>
              <a:rPr lang="en-US" dirty="0">
                <a:solidFill>
                  <a:schemeClr val="accent3">
                    <a:lumMod val="25000"/>
                  </a:schemeClr>
                </a:solidFill>
                <a:effectLst>
                  <a:outerShdw blurRad="38100" dist="38100" dir="2700000" algn="tl">
                    <a:srgbClr val="000000">
                      <a:alpha val="43137"/>
                    </a:srgbClr>
                  </a:outerShdw>
                </a:effectLst>
                <a:latin typeface="Abadi"/>
              </a:rPr>
              <a:t>KSC LC-39A </a:t>
            </a:r>
            <a:r>
              <a:rPr lang="en-US" dirty="0">
                <a:solidFill>
                  <a:schemeClr val="accent3">
                    <a:lumMod val="25000"/>
                  </a:schemeClr>
                </a:solidFill>
                <a:latin typeface="Abadi"/>
              </a:rPr>
              <a:t>has the largest successful launches as well the highest launch success rate</a:t>
            </a:r>
            <a:r>
              <a:rPr lang="en-US" dirty="0" smtClean="0">
                <a:solidFill>
                  <a:schemeClr val="accent3">
                    <a:lumMod val="25000"/>
                  </a:schemeClr>
                </a:solidFill>
                <a:latin typeface="Abadi"/>
              </a:rPr>
              <a:t>.</a:t>
            </a:r>
          </a:p>
          <a:p>
            <a:pPr>
              <a:lnSpc>
                <a:spcPct val="100000"/>
              </a:lnSpc>
              <a:spcBef>
                <a:spcPts val="1400"/>
              </a:spcBef>
            </a:pPr>
            <a:r>
              <a:rPr lang="en-US" dirty="0" smtClean="0">
                <a:solidFill>
                  <a:schemeClr val="accent3">
                    <a:lumMod val="25000"/>
                  </a:schemeClr>
                </a:solidFill>
                <a:latin typeface="Abadi"/>
              </a:rPr>
              <a:t>More investigation may be needed to determine why </a:t>
            </a:r>
            <a:r>
              <a:rPr lang="en-US" dirty="0">
                <a:solidFill>
                  <a:schemeClr val="accent3">
                    <a:lumMod val="25000"/>
                  </a:schemeClr>
                </a:solidFill>
                <a:effectLst>
                  <a:outerShdw blurRad="38100" dist="38100" dir="2700000" algn="tl">
                    <a:srgbClr val="000000">
                      <a:alpha val="43137"/>
                    </a:srgbClr>
                  </a:outerShdw>
                </a:effectLst>
                <a:latin typeface="Abadi"/>
              </a:rPr>
              <a:t>KSC LC-39A </a:t>
            </a:r>
            <a:r>
              <a:rPr lang="en-US" dirty="0" smtClean="0">
                <a:solidFill>
                  <a:schemeClr val="accent3">
                    <a:lumMod val="25000"/>
                  </a:schemeClr>
                </a:solidFill>
                <a:latin typeface="Abadi"/>
              </a:rPr>
              <a:t>is the preferred launch site.</a:t>
            </a:r>
            <a:endParaRPr lang="en-US" dirty="0">
              <a:solidFill>
                <a:schemeClr val="accent3">
                  <a:lumMod val="25000"/>
                </a:schemeClr>
              </a:solidFill>
              <a:effectLst>
                <a:outerShdw blurRad="38100" dist="38100" dir="2700000" algn="tl">
                  <a:srgbClr val="000000">
                    <a:alpha val="43137"/>
                  </a:srgbClr>
                </a:outerShdw>
              </a:effectLst>
              <a:latin typeface="Abadi"/>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Successful Launches by Site</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11" y="1440473"/>
            <a:ext cx="10058400" cy="3385844"/>
          </a:xfrm>
          <a:prstGeom prst="rect">
            <a:avLst/>
          </a:prstGeom>
        </p:spPr>
      </p:pic>
    </p:spTree>
    <p:extLst>
      <p:ext uri="{BB962C8B-B14F-4D97-AF65-F5344CB8AC3E}">
        <p14:creationId xmlns:p14="http://schemas.microsoft.com/office/powerpoint/2010/main" val="700132931"/>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614982" y="813174"/>
            <a:ext cx="2743200" cy="401638"/>
          </a:xfrm>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58697" y="1773382"/>
            <a:ext cx="10152648" cy="39208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smtClean="0">
                <a:solidFill>
                  <a:schemeClr val="accent3">
                    <a:lumMod val="25000"/>
                  </a:schemeClr>
                </a:solidFill>
                <a:latin typeface="Abadi" panose="020B0604020104020204" pitchFamily="34" charset="0"/>
              </a:rPr>
              <a:t>The primary objective of this Data Science project is to allow the company to compete with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In order to achieve this goal, it </a:t>
            </a:r>
            <a:r>
              <a:rPr lang="en-US" sz="2200" dirty="0">
                <a:solidFill>
                  <a:schemeClr val="accent3">
                    <a:lumMod val="25000"/>
                  </a:schemeClr>
                </a:solidFill>
                <a:latin typeface="Abadi" panose="020B0604020104020204" pitchFamily="34" charset="0"/>
              </a:rPr>
              <a:t>is necessary to predict if the first stage of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Falcon 9 rocket will land successfully. </a:t>
            </a:r>
            <a:endParaRPr lang="en-US" sz="2200" dirty="0" smtClean="0">
              <a:solidFill>
                <a:schemeClr val="accent3">
                  <a:lumMod val="25000"/>
                </a:schemeClr>
              </a:solidFill>
              <a:latin typeface="Abadi" panose="020B0604020104020204" pitchFamily="34" charset="0"/>
            </a:endParaRPr>
          </a:p>
          <a:p>
            <a:pPr marL="0" indent="0">
              <a:spcBef>
                <a:spcPts val="1400"/>
              </a:spcBef>
              <a:buNone/>
            </a:pP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advertises Falcon 9 rocket launches on its website, with a cost of 62 million </a:t>
            </a:r>
            <a:r>
              <a:rPr lang="en-US" sz="2200" dirty="0" smtClean="0">
                <a:solidFill>
                  <a:schemeClr val="accent3">
                    <a:lumMod val="25000"/>
                  </a:schemeClr>
                </a:solidFill>
                <a:latin typeface="Abadi" panose="020B0604020104020204" pitchFamily="34" charset="0"/>
              </a:rPr>
              <a:t>dollars. </a:t>
            </a:r>
            <a:r>
              <a:rPr lang="en-US" sz="2200" dirty="0">
                <a:solidFill>
                  <a:schemeClr val="accent3">
                    <a:lumMod val="25000"/>
                  </a:schemeClr>
                </a:solidFill>
                <a:latin typeface="Abadi" panose="020B0604020104020204" pitchFamily="34" charset="0"/>
              </a:rPr>
              <a:t>O</a:t>
            </a:r>
            <a:r>
              <a:rPr lang="en-US" sz="2200" dirty="0" smtClean="0">
                <a:solidFill>
                  <a:schemeClr val="accent3">
                    <a:lumMod val="25000"/>
                  </a:schemeClr>
                </a:solidFill>
                <a:latin typeface="Abadi" panose="020B0604020104020204" pitchFamily="34" charset="0"/>
              </a:rPr>
              <a:t>ther </a:t>
            </a:r>
            <a:r>
              <a:rPr lang="en-US" sz="2200" dirty="0">
                <a:solidFill>
                  <a:schemeClr val="accent3">
                    <a:lumMod val="25000"/>
                  </a:schemeClr>
                </a:solidFill>
                <a:latin typeface="Abadi" panose="020B0604020104020204" pitchFamily="34" charset="0"/>
              </a:rPr>
              <a:t>providers cost upward of 165 million dollars each, much of the savings is because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can reuse the first stage</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smtClean="0">
                <a:solidFill>
                  <a:schemeClr val="accent3">
                    <a:lumMod val="25000"/>
                  </a:schemeClr>
                </a:solidFill>
                <a:latin typeface="Abadi" panose="020B0604020104020204" pitchFamily="34" charset="0"/>
              </a:rPr>
              <a:t>Therefore if we can accurately predict the likelihood of the first stage rocket landing successfully, we </a:t>
            </a:r>
            <a:r>
              <a:rPr lang="en-US" sz="2200" dirty="0">
                <a:solidFill>
                  <a:schemeClr val="accent3">
                    <a:lumMod val="25000"/>
                  </a:schemeClr>
                </a:solidFill>
                <a:latin typeface="Abadi" panose="020B0604020104020204" pitchFamily="34" charset="0"/>
              </a:rPr>
              <a:t>can determine the cost of a launch. With the help of </a:t>
            </a: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Data Science findings and models, the </a:t>
            </a:r>
            <a:r>
              <a:rPr lang="en-US" sz="2200" dirty="0" smtClean="0">
                <a:solidFill>
                  <a:schemeClr val="accent3">
                    <a:lumMod val="25000"/>
                  </a:schemeClr>
                </a:solidFill>
                <a:latin typeface="Abadi" panose="020B0604020104020204" pitchFamily="34" charset="0"/>
              </a:rPr>
              <a:t>company </a:t>
            </a:r>
            <a:r>
              <a:rPr lang="en-US" sz="2200" dirty="0">
                <a:solidFill>
                  <a:schemeClr val="accent3">
                    <a:lumMod val="25000"/>
                  </a:schemeClr>
                </a:solidFill>
                <a:latin typeface="Abadi" panose="020B0604020104020204" pitchFamily="34" charset="0"/>
              </a:rPr>
              <a:t>can make more informed bids against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for a rocket launch</a:t>
            </a:r>
            <a:r>
              <a:rPr lang="en-US" sz="2200" dirty="0" smtClean="0">
                <a:solidFill>
                  <a:schemeClr val="accent3">
                    <a:lumMod val="25000"/>
                  </a:schemeClr>
                </a:solidFill>
                <a:latin typeface="Abadi" panose="020B0604020104020204" pitchFamily="34" charset="0"/>
              </a:rPr>
              <a:t>.</a:t>
            </a:r>
          </a:p>
        </p:txBody>
      </p:sp>
    </p:spTree>
    <p:extLst>
      <p:ext uri="{BB962C8B-B14F-4D97-AF65-F5344CB8AC3E}">
        <p14:creationId xmlns:p14="http://schemas.microsoft.com/office/powerpoint/2010/main" val="2560061391"/>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818947"/>
            <a:ext cx="2743200" cy="401638"/>
          </a:xfrm>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34027" y="4864100"/>
            <a:ext cx="10429273" cy="1312862"/>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smtClean="0">
                <a:solidFill>
                  <a:schemeClr val="accent3">
                    <a:lumMod val="25000"/>
                  </a:schemeClr>
                </a:solidFill>
                <a:latin typeface="Abadi"/>
              </a:rPr>
              <a:t>As we can see, 76.9% of the total launches </a:t>
            </a:r>
            <a:r>
              <a:rPr lang="en-US" sz="2200" dirty="0">
                <a:solidFill>
                  <a:schemeClr val="accent3">
                    <a:lumMod val="25000"/>
                  </a:schemeClr>
                </a:solidFill>
                <a:latin typeface="Abadi"/>
              </a:rPr>
              <a:t>at site </a:t>
            </a:r>
            <a:r>
              <a:rPr lang="en-US" sz="2200" dirty="0">
                <a:solidFill>
                  <a:schemeClr val="accent3">
                    <a:lumMod val="25000"/>
                  </a:schemeClr>
                </a:solidFill>
                <a:effectLst>
                  <a:outerShdw blurRad="38100" dist="38100" dir="2700000" algn="tl">
                    <a:srgbClr val="000000">
                      <a:alpha val="43137"/>
                    </a:srgbClr>
                  </a:outerShdw>
                </a:effectLst>
                <a:latin typeface="Abadi"/>
              </a:rPr>
              <a:t>KSC </a:t>
            </a:r>
            <a:r>
              <a:rPr lang="en-US" sz="2200" dirty="0" smtClean="0">
                <a:solidFill>
                  <a:schemeClr val="accent3">
                    <a:lumMod val="25000"/>
                  </a:schemeClr>
                </a:solidFill>
                <a:effectLst>
                  <a:outerShdw blurRad="38100" dist="38100" dir="2700000" algn="tl">
                    <a:srgbClr val="000000">
                      <a:alpha val="43137"/>
                    </a:srgbClr>
                  </a:outerShdw>
                </a:effectLst>
                <a:latin typeface="Abadi"/>
              </a:rPr>
              <a:t>LC-39A </a:t>
            </a:r>
            <a:r>
              <a:rPr lang="en-US" sz="2200" dirty="0" smtClean="0">
                <a:solidFill>
                  <a:schemeClr val="accent3">
                    <a:lumMod val="25000"/>
                  </a:schemeClr>
                </a:solidFill>
                <a:latin typeface="Abadi"/>
              </a:rPr>
              <a:t>were successful. This is a the highest success rate of all the different launch sites.</a:t>
            </a:r>
          </a:p>
          <a:p>
            <a:pPr>
              <a:lnSpc>
                <a:spcPct val="100000"/>
              </a:lnSpc>
              <a:spcBef>
                <a:spcPts val="1400"/>
              </a:spcBef>
            </a:pPr>
            <a:r>
              <a:rPr lang="en-US" sz="2200" dirty="0">
                <a:solidFill>
                  <a:schemeClr val="accent3">
                    <a:lumMod val="25000"/>
                  </a:schemeClr>
                </a:solidFill>
                <a:latin typeface="Abadi"/>
              </a:rPr>
              <a:t>However, this success rate was only around 3% higher than the runner up; site </a:t>
            </a:r>
            <a:r>
              <a:rPr lang="en-US" sz="2200" dirty="0">
                <a:solidFill>
                  <a:schemeClr val="accent3">
                    <a:lumMod val="25000"/>
                  </a:schemeClr>
                </a:solidFill>
                <a:effectLst>
                  <a:outerShdw blurRad="38100" dist="38100" dir="2700000" algn="tl">
                    <a:srgbClr val="000000">
                      <a:alpha val="43137"/>
                    </a:srgbClr>
                  </a:outerShdw>
                </a:effectLst>
                <a:latin typeface="Abadi"/>
              </a:rPr>
              <a:t>CCAFS </a:t>
            </a:r>
            <a:r>
              <a:rPr lang="en-US" sz="2200" dirty="0" smtClean="0">
                <a:solidFill>
                  <a:schemeClr val="accent3">
                    <a:lumMod val="25000"/>
                  </a:schemeClr>
                </a:solidFill>
                <a:effectLst>
                  <a:outerShdw blurRad="38100" dist="38100" dir="2700000" algn="tl">
                    <a:srgbClr val="000000">
                      <a:alpha val="43137"/>
                    </a:srgbClr>
                  </a:outerShdw>
                </a:effectLst>
                <a:latin typeface="Abadi"/>
              </a:rPr>
              <a:t>LC-40.</a:t>
            </a:r>
            <a:endParaRPr lang="en-US" sz="2200" dirty="0">
              <a:solidFill>
                <a:schemeClr val="accent3">
                  <a:lumMod val="25000"/>
                </a:schemeClr>
              </a:solidFill>
              <a:effectLst>
                <a:outerShdw blurRad="38100" dist="38100" dir="2700000" algn="tl">
                  <a:srgbClr val="000000">
                    <a:alpha val="43137"/>
                  </a:srgbClr>
                </a:outerShdw>
              </a:effectLst>
              <a:latin typeface="Abadi"/>
            </a:endParaRPr>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Total Successfu</a:t>
            </a:r>
            <a:r>
              <a:rPr lang="en-US" dirty="0" smtClean="0">
                <a:solidFill>
                  <a:srgbClr val="0B49CB"/>
                </a:solidFill>
                <a:latin typeface="Abadi"/>
              </a:rPr>
              <a:t>l Launches for </a:t>
            </a:r>
            <a:r>
              <a:rPr lang="en-US" dirty="0">
                <a:solidFill>
                  <a:srgbClr val="0B49CB"/>
                </a:solidFill>
                <a:latin typeface="Abadi"/>
              </a:rPr>
              <a:t>Site KSC LC-39A </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1403070"/>
            <a:ext cx="10058400" cy="3342784"/>
          </a:xfrm>
          <a:prstGeom prst="rect">
            <a:avLst/>
          </a:prstGeom>
        </p:spPr>
      </p:pic>
    </p:spTree>
    <p:extLst>
      <p:ext uri="{BB962C8B-B14F-4D97-AF65-F5344CB8AC3E}">
        <p14:creationId xmlns:p14="http://schemas.microsoft.com/office/powerpoint/2010/main" val="1866160706"/>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72645" y="818947"/>
            <a:ext cx="2743200" cy="401638"/>
          </a:xfrm>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1" y="5200963"/>
            <a:ext cx="10414662" cy="1123637"/>
          </a:xfrm>
          <a:prstGeom prst="rect">
            <a:avLst/>
          </a:prstGeom>
        </p:spPr>
        <p:txBody>
          <a:bodyPr lIns="91440" tIns="45720" rIns="91440" bIns="45720" anchor="t">
            <a:noAutofit/>
          </a:bodyPr>
          <a:lstStyle/>
          <a:p>
            <a:r>
              <a:rPr lang="en-US" sz="1800" dirty="0"/>
              <a:t>It appears that the payload range between 2000 kg and 4000 kg has the highest success rate.</a:t>
            </a:r>
          </a:p>
          <a:p>
            <a:r>
              <a:rPr lang="en-US" sz="1800" dirty="0" smtClean="0"/>
              <a:t>The launch </a:t>
            </a:r>
            <a:r>
              <a:rPr lang="en-US" sz="1800" dirty="0"/>
              <a:t>success rate </a:t>
            </a:r>
            <a:r>
              <a:rPr lang="en-US" sz="1800" dirty="0" smtClean="0"/>
              <a:t>was also </a:t>
            </a:r>
            <a:r>
              <a:rPr lang="en-US" sz="1800" dirty="0"/>
              <a:t>dramatically low between the payload range of 0kg and 2500kg. Perhaps very low masses decrease launch success</a:t>
            </a:r>
            <a:r>
              <a:rPr lang="en-US" sz="1800" dirty="0" smtClean="0"/>
              <a:t>.</a:t>
            </a:r>
          </a:p>
          <a:p>
            <a:r>
              <a:rPr lang="en-US" sz="1800" dirty="0"/>
              <a:t>The booster version </a:t>
            </a:r>
            <a:r>
              <a:rPr lang="en-US" sz="1800" b="1" dirty="0"/>
              <a:t>FT</a:t>
            </a:r>
            <a:r>
              <a:rPr lang="en-US" sz="1800" dirty="0"/>
              <a:t>, seems to have a higher success rate than other booster </a:t>
            </a:r>
            <a:r>
              <a:rPr lang="en-US" sz="1800" dirty="0" smtClean="0"/>
              <a:t>versions</a:t>
            </a:r>
            <a:endParaRPr lang="en-US" sz="1800" dirty="0"/>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Payload Mass vs. Launch Success for All Sites</a:t>
            </a:r>
          </a:p>
          <a:p>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11" y="1412149"/>
            <a:ext cx="10058400" cy="3788814"/>
          </a:xfrm>
          <a:prstGeom prst="rect">
            <a:avLst/>
          </a:prstGeom>
        </p:spPr>
      </p:pic>
    </p:spTree>
    <p:extLst>
      <p:ext uri="{BB962C8B-B14F-4D97-AF65-F5344CB8AC3E}">
        <p14:creationId xmlns:p14="http://schemas.microsoft.com/office/powerpoint/2010/main" val="252359608"/>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550422" y="793547"/>
            <a:ext cx="2743200" cy="401638"/>
          </a:xfrm>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1574801"/>
            <a:ext cx="4614789" cy="4852410"/>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a:rPr>
              <a:t>Since all the methods have an identical accuracy score of 83.33%, we decided to use Logistic Regression for the classification</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048" y="1372610"/>
            <a:ext cx="5836352" cy="5375307"/>
          </a:xfrm>
          <a:prstGeom prst="rect">
            <a:avLst/>
          </a:prstGeom>
        </p:spPr>
      </p:pic>
    </p:spTree>
    <p:extLst>
      <p:ext uri="{BB962C8B-B14F-4D97-AF65-F5344CB8AC3E}">
        <p14:creationId xmlns:p14="http://schemas.microsoft.com/office/powerpoint/2010/main" val="2459446073"/>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563122" y="793547"/>
            <a:ext cx="2743200" cy="401638"/>
          </a:xfrm>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1744085"/>
            <a:ext cx="4602089" cy="42814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chart shows the confusion matrix of the Logistic Regression model that was chosen.</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model only failed to accurately predict 3 labels.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876" y="1447800"/>
            <a:ext cx="5309224" cy="5056950"/>
          </a:xfrm>
          <a:prstGeom prst="rect">
            <a:avLst/>
          </a:prstGeom>
        </p:spPr>
      </p:pic>
      <p:cxnSp>
        <p:nvCxnSpPr>
          <p:cNvPr id="6" name="Curved Connector 5"/>
          <p:cNvCxnSpPr/>
          <p:nvPr/>
        </p:nvCxnSpPr>
        <p:spPr>
          <a:xfrm flipV="1">
            <a:off x="4559300" y="2794000"/>
            <a:ext cx="4495800" cy="622300"/>
          </a:xfrm>
          <a:prstGeom prst="curvedConnector3">
            <a:avLst>
              <a:gd name="adj1" fmla="val 74295"/>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5034231"/>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a:xfrm>
            <a:off x="8542411" y="831647"/>
            <a:ext cx="2743200" cy="401638"/>
          </a:xfrm>
        </p:spPr>
        <p:txBody>
          <a:bodyPr/>
          <a:lstStyle/>
          <a:p>
            <a:fld id="{5075537C-CA84-1446-933C-8E9D027F9201}" type="slidenum">
              <a:rPr lang="en-US" smtClean="0"/>
              <a:t>45</a:t>
            </a:fld>
            <a:endParaRPr lang="en-US" dirty="0"/>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36700"/>
            <a:ext cx="10687961" cy="4488873"/>
          </a:xfrm>
          <a:prstGeom prst="rect">
            <a:avLst/>
          </a:prstGeom>
        </p:spPr>
        <p:txBody>
          <a:bodyPr>
            <a:normAutofit fontScale="92500" lnSpcReduction="10000"/>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In order to compete with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it was crucial to analyze their data. Through this process, a general picture of their success methods was produced.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All their launch sites are located near the coast, away from nearby cities. This enabled to them to test their rocket landings without much interference.</a:t>
            </a:r>
          </a:p>
          <a:p>
            <a:pPr>
              <a:lnSpc>
                <a:spcPct val="100000"/>
              </a:lnSpc>
              <a:spcBef>
                <a:spcPts val="1400"/>
              </a:spcBef>
            </a:pPr>
            <a:r>
              <a:rPr lang="en-US" sz="2200" dirty="0" smtClean="0">
                <a:solidFill>
                  <a:schemeClr val="accent3">
                    <a:lumMod val="25000"/>
                  </a:schemeClr>
                </a:solidFill>
                <a:latin typeface="Abadi" panose="020B0604020104020204" pitchFamily="34" charset="0"/>
              </a:rPr>
              <a:t>Site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KSC </a:t>
            </a:r>
            <a:r>
              <a:rPr lang="en-US" sz="2200" dirty="0" smtClean="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LC-39A </a:t>
            </a:r>
            <a:r>
              <a:rPr lang="en-US" sz="2200" dirty="0" smtClean="0">
                <a:solidFill>
                  <a:schemeClr val="accent3">
                    <a:lumMod val="25000"/>
                  </a:schemeClr>
                </a:solidFill>
                <a:latin typeface="Abadi" panose="020B0604020104020204" pitchFamily="34" charset="0"/>
              </a:rPr>
              <a:t>had the highest launch success rate out of all the launch sites.</a:t>
            </a:r>
            <a:endParaRPr lang="en-US" sz="2200" dirty="0" smtClean="0">
              <a:solidFill>
                <a:schemeClr val="accent3">
                  <a:lumMod val="25000"/>
                </a:schemeClr>
              </a:solidFill>
              <a:effectLst>
                <a:outerShdw blurRad="38100" dist="38100" dir="2700000" algn="tl">
                  <a:srgbClr val="000000">
                    <a:alpha val="43137"/>
                  </a:srgbClr>
                </a:outerShdw>
              </a:effectLst>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From 2015 onwards, the success rate of rocket landings significantly increased. </a:t>
            </a:r>
            <a:r>
              <a:rPr lang="en-US" sz="2200" dirty="0" smtClean="0">
                <a:solidFill>
                  <a:schemeClr val="accent3">
                    <a:lumMod val="25000"/>
                  </a:schemeClr>
                </a:solidFill>
                <a:latin typeface="Abadi" panose="020B0604020104020204" pitchFamily="34" charset="0"/>
              </a:rPr>
              <a:t>It was also apparent that landing succes</a:t>
            </a:r>
            <a:r>
              <a:rPr lang="en-US" sz="2200" dirty="0" smtClean="0">
                <a:solidFill>
                  <a:schemeClr val="accent3">
                    <a:lumMod val="25000"/>
                  </a:schemeClr>
                </a:solidFill>
                <a:latin typeface="Abadi" panose="020B0604020104020204" pitchFamily="34" charset="0"/>
              </a:rPr>
              <a:t>s increased with flight number</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All this data was used to train a machine learning model that is able to predict the landing outcome of rocket launches with 83.33% accuracy.</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This will allow our company to make more attractive offers than </a:t>
            </a:r>
            <a:r>
              <a:rPr lang="en-US" sz="2200" dirty="0" err="1" smtClean="0">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and increase the confidence of our investors and customers. Can anyone say “No” to a company that can predict the success of their product?</a:t>
            </a:r>
            <a:endParaRPr lang="en-US" sz="2200" dirty="0" smtClean="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a:xfrm>
            <a:off x="8542411" y="806247"/>
            <a:ext cx="2743200" cy="401638"/>
          </a:xfrm>
        </p:spPr>
        <p:txBody>
          <a:bodyPr/>
          <a:lstStyle/>
          <a:p>
            <a:fld id="{5075537C-CA84-1446-933C-8E9D027F9201}" type="slidenum">
              <a:rPr lang="en-US" smtClean="0"/>
              <a:t>46</a:t>
            </a:fld>
            <a:endParaRPr lang="en-US" dirty="0"/>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Fortune Business Insights (2020). </a:t>
            </a:r>
            <a:r>
              <a:rPr lang="en-US" sz="2200" i="1" dirty="0">
                <a:solidFill>
                  <a:schemeClr val="accent3">
                    <a:lumMod val="25000"/>
                  </a:schemeClr>
                </a:solidFill>
                <a:latin typeface="Abadi" panose="020B0604020104020204" pitchFamily="34" charset="0"/>
              </a:rPr>
              <a:t>Space launch services market</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4"/>
              </a:rPr>
              <a:t>https://</a:t>
            </a:r>
            <a:r>
              <a:rPr lang="en-US" sz="2200" dirty="0" smtClean="0">
                <a:solidFill>
                  <a:schemeClr val="accent3">
                    <a:lumMod val="25000"/>
                  </a:schemeClr>
                </a:solidFill>
                <a:latin typeface="Abadi" panose="020B0604020104020204" pitchFamily="34" charset="0"/>
                <a:hlinkClick r:id="rId4"/>
              </a:rPr>
              <a:t>www.fortunebusinessinsights.com/industry-reports/space-launch-services-market-101931</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CB Insights. </a:t>
            </a:r>
            <a:r>
              <a:rPr lang="en-US" sz="2200" i="1" dirty="0">
                <a:solidFill>
                  <a:schemeClr val="accent3">
                    <a:lumMod val="25000"/>
                  </a:schemeClr>
                </a:solidFill>
                <a:latin typeface="Abadi" panose="020B0604020104020204" pitchFamily="34" charset="0"/>
              </a:rPr>
              <a:t>The Top 12 Reasons Startups Fail. </a:t>
            </a:r>
            <a:r>
              <a:rPr lang="en-US" sz="2200" i="1" dirty="0">
                <a:solidFill>
                  <a:schemeClr val="accent3">
                    <a:lumMod val="25000"/>
                  </a:schemeClr>
                </a:solidFill>
                <a:latin typeface="Abadi" panose="020B0604020104020204" pitchFamily="34" charset="0"/>
                <a:hlinkClick r:id="rId5"/>
              </a:rPr>
              <a:t>https://www.cbinsights.com/research/startup-failure-reasons-top</a:t>
            </a:r>
            <a:r>
              <a:rPr lang="en-US" sz="2200" i="1" dirty="0" smtClean="0">
                <a:solidFill>
                  <a:schemeClr val="accent3">
                    <a:lumMod val="25000"/>
                  </a:schemeClr>
                </a:solidFill>
                <a:latin typeface="Abadi" panose="020B0604020104020204" pitchFamily="34" charset="0"/>
                <a:hlinkClick r:id="rId5"/>
              </a:rPr>
              <a:t>/</a:t>
            </a:r>
            <a:endParaRPr lang="en-US" sz="2200" i="1"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IBM. </a:t>
            </a:r>
            <a:r>
              <a:rPr lang="it-IT" sz="2200" i="1" dirty="0" smtClean="0">
                <a:solidFill>
                  <a:schemeClr val="accent3">
                    <a:lumMod val="25000"/>
                  </a:schemeClr>
                </a:solidFill>
                <a:latin typeface="Abadi" panose="020B0604020104020204" pitchFamily="34" charset="0"/>
              </a:rPr>
              <a:t>Data </a:t>
            </a:r>
            <a:r>
              <a:rPr lang="it-IT" sz="2200" i="1" dirty="0">
                <a:solidFill>
                  <a:schemeClr val="accent3">
                    <a:lumMod val="25000"/>
                  </a:schemeClr>
                </a:solidFill>
                <a:latin typeface="Abadi" panose="020B0604020104020204" pitchFamily="34" charset="0"/>
              </a:rPr>
              <a:t>Science Professional Certificate. </a:t>
            </a:r>
            <a:r>
              <a:rPr lang="it-IT" sz="2200" i="1" dirty="0">
                <a:solidFill>
                  <a:schemeClr val="accent3">
                    <a:lumMod val="25000"/>
                  </a:schemeClr>
                </a:solidFill>
                <a:latin typeface="Abadi" panose="020B0604020104020204" pitchFamily="34" charset="0"/>
                <a:hlinkClick r:id="rId6"/>
              </a:rPr>
              <a:t>https://</a:t>
            </a:r>
            <a:r>
              <a:rPr lang="it-IT" sz="2200" i="1" dirty="0" smtClean="0">
                <a:solidFill>
                  <a:schemeClr val="accent3">
                    <a:lumMod val="25000"/>
                  </a:schemeClr>
                </a:solidFill>
                <a:latin typeface="Abadi" panose="020B0604020104020204" pitchFamily="34" charset="0"/>
                <a:hlinkClick r:id="rId6"/>
              </a:rPr>
              <a:t>www.coursera.org/professional-certificates/ibm-data-science</a:t>
            </a:r>
            <a:endParaRPr lang="it-IT" sz="2200" i="1" dirty="0" smtClean="0">
              <a:solidFill>
                <a:schemeClr val="accent3">
                  <a:lumMod val="25000"/>
                </a:schemeClr>
              </a:solidFill>
              <a:latin typeface="Abadi" panose="020B0604020104020204" pitchFamily="34" charset="0"/>
            </a:endParaRPr>
          </a:p>
          <a:p>
            <a:pPr>
              <a:lnSpc>
                <a:spcPct val="100000"/>
              </a:lnSpc>
              <a:spcBef>
                <a:spcPts val="1400"/>
              </a:spcBef>
            </a:pPr>
            <a:r>
              <a:rPr lang="en-US" sz="2200" i="1" dirty="0">
                <a:solidFill>
                  <a:schemeClr val="accent3">
                    <a:lumMod val="25000"/>
                  </a:schemeClr>
                </a:solidFill>
                <a:latin typeface="Abadi" panose="020B0604020104020204" pitchFamily="34" charset="0"/>
              </a:rPr>
              <a:t>Space.com. </a:t>
            </a:r>
            <a:r>
              <a:rPr lang="en-US" sz="2200" i="1" dirty="0" err="1">
                <a:solidFill>
                  <a:schemeClr val="accent3">
                    <a:lumMod val="25000"/>
                  </a:schemeClr>
                </a:solidFill>
                <a:latin typeface="Abadi" panose="020B0604020104020204" pitchFamily="34" charset="0"/>
              </a:rPr>
              <a:t>SpaceX</a:t>
            </a:r>
            <a:r>
              <a:rPr lang="en-US" sz="2200" i="1" dirty="0">
                <a:solidFill>
                  <a:schemeClr val="accent3">
                    <a:lumMod val="25000"/>
                  </a:schemeClr>
                </a:solidFill>
                <a:latin typeface="Abadi" panose="020B0604020104020204" pitchFamily="34" charset="0"/>
              </a:rPr>
              <a:t> Lands Orbital Rocket Successfully in Historic First. </a:t>
            </a:r>
            <a:r>
              <a:rPr lang="en-US" sz="2200" i="1" dirty="0">
                <a:solidFill>
                  <a:schemeClr val="accent3">
                    <a:lumMod val="25000"/>
                  </a:schemeClr>
                </a:solidFill>
                <a:latin typeface="Abadi" panose="020B0604020104020204" pitchFamily="34" charset="0"/>
                <a:hlinkClick r:id="rId7"/>
              </a:rPr>
              <a:t>https://</a:t>
            </a:r>
            <a:r>
              <a:rPr lang="en-US" sz="2200" i="1" dirty="0" smtClean="0">
                <a:solidFill>
                  <a:schemeClr val="accent3">
                    <a:lumMod val="25000"/>
                  </a:schemeClr>
                </a:solidFill>
                <a:latin typeface="Abadi" panose="020B0604020104020204" pitchFamily="34" charset="0"/>
                <a:hlinkClick r:id="rId7"/>
              </a:rPr>
              <a:t>www.space.com/31420-spacex-rocket-landing-success.html</a:t>
            </a:r>
            <a:endParaRPr lang="en-US" sz="2200" i="1"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i="1"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References</a:t>
            </a:r>
            <a:endParaRPr lang="en-US" dirty="0">
              <a:solidFill>
                <a:srgbClr val="0B49CB"/>
              </a:solidFill>
            </a:endParaRPr>
          </a:p>
        </p:txBody>
      </p:sp>
    </p:spTree>
    <p:extLst>
      <p:ext uri="{BB962C8B-B14F-4D97-AF65-F5344CB8AC3E}">
        <p14:creationId xmlns:p14="http://schemas.microsoft.com/office/powerpoint/2010/main" val="1034698474"/>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47</a:t>
            </a:fld>
            <a:endParaRPr lang="en-US" dirty="0"/>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2273300"/>
            <a:ext cx="3789289" cy="393756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table structure belongs to the SQLite data set used for SQL queries.</a:t>
            </a:r>
          </a:p>
          <a:p>
            <a:pPr>
              <a:lnSpc>
                <a:spcPct val="100000"/>
              </a:lnSpc>
              <a:spcBef>
                <a:spcPts val="1400"/>
              </a:spcBef>
            </a:pPr>
            <a:r>
              <a:rPr lang="en-US" sz="2200" dirty="0" smtClean="0">
                <a:solidFill>
                  <a:schemeClr val="accent3">
                    <a:lumMod val="25000"/>
                  </a:schemeClr>
                </a:solidFill>
                <a:latin typeface="Abadi" panose="020B0604020104020204" pitchFamily="34" charset="0"/>
              </a:rPr>
              <a:t>URL link: </a:t>
            </a:r>
            <a:r>
              <a:rPr lang="en-US" sz="2200" dirty="0">
                <a:solidFill>
                  <a:schemeClr val="accent3">
                    <a:lumMod val="25000"/>
                  </a:schemeClr>
                </a:solidFill>
                <a:latin typeface="Abadi" panose="020B0604020104020204" pitchFamily="34" charset="0"/>
                <a:hlinkClick r:id="rId4"/>
              </a:rPr>
              <a:t>https://</a:t>
            </a:r>
            <a:r>
              <a:rPr lang="en-US" sz="2200" dirty="0" smtClean="0">
                <a:solidFill>
                  <a:schemeClr val="accent3">
                    <a:lumMod val="25000"/>
                  </a:schemeClr>
                </a:solidFill>
                <a:latin typeface="Abadi" panose="020B0604020104020204" pitchFamily="34" charset="0"/>
                <a:hlinkClick r:id="rId4"/>
              </a:rPr>
              <a:t>github.com/Molo-M/SpaceX_Landing_Prediction/blob/main/Datasets_Created/SpaceEx.sqlite</a:t>
            </a:r>
            <a:endParaRPr lang="en-US" sz="2200" dirty="0" smtClean="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8783" y="2273300"/>
            <a:ext cx="7065889" cy="3752273"/>
          </a:xfrm>
          <a:prstGeom prst="rect">
            <a:avLst/>
          </a:prstGeom>
        </p:spPr>
      </p:pic>
      <p:sp>
        <p:nvSpPr>
          <p:cNvPr id="3" name="TextBox 2"/>
          <p:cNvSpPr txBox="1"/>
          <p:nvPr/>
        </p:nvSpPr>
        <p:spPr>
          <a:xfrm>
            <a:off x="3236383" y="1485900"/>
            <a:ext cx="2844800" cy="584775"/>
          </a:xfrm>
          <a:prstGeom prst="rect">
            <a:avLst/>
          </a:prstGeom>
          <a:noFill/>
        </p:spPr>
        <p:txBody>
          <a:bodyPr wrap="square" rtlCol="0">
            <a:spAutoFit/>
          </a:bodyPr>
          <a:lstStyle/>
          <a:p>
            <a:r>
              <a:rPr lang="en-GB" sz="3200" b="1" dirty="0" smtClean="0"/>
              <a:t>SQLite Data Set</a:t>
            </a:r>
            <a:endParaRPr lang="en-GB" sz="3200" b="1" dirty="0"/>
          </a:p>
        </p:txBody>
      </p:sp>
    </p:spTree>
    <p:extLst>
      <p:ext uri="{BB962C8B-B14F-4D97-AF65-F5344CB8AC3E}">
        <p14:creationId xmlns:p14="http://schemas.microsoft.com/office/powerpoint/2010/main" val="3410008520"/>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a:xfrm>
            <a:off x="8575822" y="813174"/>
            <a:ext cx="2743200" cy="401638"/>
          </a:xfrm>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428408"/>
            <a:ext cx="10515600" cy="518829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Data collection methodology:</a:t>
            </a:r>
          </a:p>
          <a:p>
            <a:pPr lvl="1">
              <a:lnSpc>
                <a:spcPct val="120000"/>
              </a:lnSpc>
              <a:spcBef>
                <a:spcPts val="1400"/>
              </a:spcBef>
            </a:pPr>
            <a:r>
              <a:rPr lang="en-US" sz="6400" dirty="0" smtClean="0">
                <a:solidFill>
                  <a:schemeClr val="bg2">
                    <a:lumMod val="50000"/>
                  </a:schemeClr>
                </a:solidFill>
                <a:latin typeface="Abadi"/>
              </a:rPr>
              <a:t>Make requests to the </a:t>
            </a:r>
            <a:r>
              <a:rPr lang="en-US" sz="6400" dirty="0" err="1" smtClean="0">
                <a:solidFill>
                  <a:schemeClr val="bg2">
                    <a:lumMod val="50000"/>
                  </a:schemeClr>
                </a:solidFill>
                <a:latin typeface="Abadi"/>
              </a:rPr>
              <a:t>SpaceX</a:t>
            </a:r>
            <a:r>
              <a:rPr lang="en-US" sz="6400" dirty="0" smtClean="0">
                <a:solidFill>
                  <a:schemeClr val="bg2">
                    <a:lumMod val="50000"/>
                  </a:schemeClr>
                </a:solidFill>
                <a:latin typeface="Abadi"/>
              </a:rPr>
              <a:t> API. </a:t>
            </a:r>
          </a:p>
          <a:p>
            <a:pPr lvl="1">
              <a:lnSpc>
                <a:spcPct val="120000"/>
              </a:lnSpc>
              <a:spcBef>
                <a:spcPts val="1400"/>
              </a:spcBef>
            </a:pPr>
            <a:r>
              <a:rPr lang="en-US" sz="6400" dirty="0" smtClean="0">
                <a:solidFill>
                  <a:schemeClr val="bg2">
                    <a:lumMod val="50000"/>
                  </a:schemeClr>
                </a:solidFill>
                <a:latin typeface="Abadi"/>
              </a:rPr>
              <a:t>Perform web </a:t>
            </a:r>
            <a:r>
              <a:rPr lang="en-US" sz="6400" dirty="0">
                <a:solidFill>
                  <a:schemeClr val="bg2">
                    <a:lumMod val="50000"/>
                  </a:schemeClr>
                </a:solidFill>
                <a:latin typeface="Abadi"/>
              </a:rPr>
              <a:t>scraping </a:t>
            </a:r>
            <a:r>
              <a:rPr lang="en-US" sz="6400" dirty="0" smtClean="0">
                <a:solidFill>
                  <a:schemeClr val="bg2">
                    <a:lumMod val="50000"/>
                  </a:schemeClr>
                </a:solidFill>
                <a:latin typeface="Abadi"/>
              </a:rPr>
              <a:t>to collect </a:t>
            </a:r>
            <a:r>
              <a:rPr lang="en-US" sz="6400" dirty="0">
                <a:solidFill>
                  <a:schemeClr val="bg2">
                    <a:lumMod val="50000"/>
                  </a:schemeClr>
                </a:solidFill>
                <a:latin typeface="Abadi"/>
              </a:rPr>
              <a:t>Falcon 9 historical launch records </a:t>
            </a:r>
            <a:r>
              <a:rPr lang="en-US" sz="6400" dirty="0" smtClean="0">
                <a:solidFill>
                  <a:schemeClr val="bg2">
                    <a:lumMod val="50000"/>
                  </a:schemeClr>
                </a:solidFill>
                <a:latin typeface="Abadi"/>
              </a:rPr>
              <a:t>on the Wikipedia page titled</a:t>
            </a:r>
            <a:r>
              <a:rPr lang="en-US" sz="6400" dirty="0">
                <a:solidFill>
                  <a:schemeClr val="bg2">
                    <a:lumMod val="50000"/>
                  </a:schemeClr>
                </a:solidFill>
                <a:latin typeface="Abadi"/>
              </a:rPr>
              <a:t>: </a:t>
            </a:r>
            <a:r>
              <a:rPr lang="en-US" sz="6400" dirty="0">
                <a:solidFill>
                  <a:schemeClr val="bg2">
                    <a:lumMod val="50000"/>
                  </a:schemeClr>
                </a:solidFill>
                <a:latin typeface="Abadi"/>
                <a:hlinkClick r:id="rId4"/>
              </a:rPr>
              <a:t>List of Falcon 9 and Falcon Heavy </a:t>
            </a:r>
            <a:r>
              <a:rPr lang="en-US" sz="6400" dirty="0" smtClean="0">
                <a:solidFill>
                  <a:schemeClr val="bg2">
                    <a:lumMod val="50000"/>
                  </a:schemeClr>
                </a:solidFill>
                <a:latin typeface="Abadi"/>
                <a:hlinkClick r:id="rId4"/>
              </a:rPr>
              <a:t>launches</a:t>
            </a:r>
            <a:endParaRPr lang="en-US" sz="6400" dirty="0" smtClean="0">
              <a:solidFill>
                <a:schemeClr val="bg2">
                  <a:lumMod val="50000"/>
                </a:schemeClr>
              </a:solidFill>
              <a:latin typeface="Abadi"/>
            </a:endParaRPr>
          </a:p>
          <a:p>
            <a:pPr>
              <a:lnSpc>
                <a:spcPct val="120000"/>
              </a:lnSpc>
              <a:spcBef>
                <a:spcPts val="1400"/>
              </a:spcBef>
            </a:pPr>
            <a:r>
              <a:rPr lang="en-US" sz="6400" dirty="0" smtClean="0">
                <a:solidFill>
                  <a:schemeClr val="accent3">
                    <a:lumMod val="25000"/>
                  </a:schemeClr>
                </a:solidFill>
                <a:latin typeface="Abadi"/>
              </a:rPr>
              <a:t>Perform </a:t>
            </a:r>
            <a:r>
              <a:rPr lang="en-US" sz="6400" dirty="0">
                <a:solidFill>
                  <a:schemeClr val="accent3">
                    <a:lumMod val="25000"/>
                  </a:schemeClr>
                </a:solidFill>
                <a:latin typeface="Abadi"/>
              </a:rPr>
              <a:t>data wrangling</a:t>
            </a:r>
          </a:p>
          <a:p>
            <a:pPr lvl="1">
              <a:lnSpc>
                <a:spcPct val="120000"/>
              </a:lnSpc>
              <a:spcBef>
                <a:spcPts val="1400"/>
              </a:spcBef>
            </a:pPr>
            <a:r>
              <a:rPr lang="en-US" sz="6400" dirty="0" smtClean="0">
                <a:solidFill>
                  <a:schemeClr val="bg2">
                    <a:lumMod val="50000"/>
                  </a:schemeClr>
                </a:solidFill>
                <a:latin typeface="Abadi"/>
              </a:rPr>
              <a:t>Clean the data and explore it to find </a:t>
            </a:r>
            <a:r>
              <a:rPr lang="en-US" sz="6400" dirty="0">
                <a:solidFill>
                  <a:schemeClr val="bg2">
                    <a:lumMod val="50000"/>
                  </a:schemeClr>
                </a:solidFill>
                <a:latin typeface="Abadi"/>
              </a:rPr>
              <a:t>patterns in the data </a:t>
            </a:r>
            <a:r>
              <a:rPr lang="en-US" sz="6400" dirty="0" smtClean="0">
                <a:solidFill>
                  <a:schemeClr val="bg2">
                    <a:lumMod val="50000"/>
                  </a:schemeClr>
                </a:solidFill>
                <a:latin typeface="Abadi"/>
              </a:rPr>
              <a:t>to determine </a:t>
            </a:r>
            <a:r>
              <a:rPr lang="en-US" sz="6400" dirty="0">
                <a:solidFill>
                  <a:schemeClr val="bg2">
                    <a:lumMod val="50000"/>
                  </a:schemeClr>
                </a:solidFill>
                <a:latin typeface="Abadi"/>
              </a:rPr>
              <a:t>the </a:t>
            </a:r>
            <a:r>
              <a:rPr lang="en-US" sz="6400" dirty="0" smtClean="0">
                <a:solidFill>
                  <a:schemeClr val="bg2">
                    <a:lumMod val="50000"/>
                  </a:schemeClr>
                </a:solidFill>
                <a:latin typeface="Abadi"/>
              </a:rPr>
              <a:t>labels </a:t>
            </a:r>
            <a:r>
              <a:rPr lang="en-US" sz="6400" dirty="0">
                <a:solidFill>
                  <a:schemeClr val="bg2">
                    <a:lumMod val="50000"/>
                  </a:schemeClr>
                </a:solidFill>
                <a:latin typeface="Abadi"/>
              </a:rPr>
              <a:t>for training supervised models.</a:t>
            </a:r>
            <a:endParaRPr lang="en-US" sz="6400" dirty="0" smtClean="0">
              <a:solidFill>
                <a:schemeClr val="bg2">
                  <a:lumMod val="50000"/>
                </a:schemeClr>
              </a:solidFill>
              <a:latin typeface="Abadi"/>
            </a:endParaRPr>
          </a:p>
          <a:p>
            <a:pPr>
              <a:lnSpc>
                <a:spcPct val="120000"/>
              </a:lnSpc>
              <a:spcBef>
                <a:spcPts val="1400"/>
              </a:spcBef>
            </a:pPr>
            <a:r>
              <a:rPr lang="en-US" sz="6400" dirty="0" smtClean="0">
                <a:solidFill>
                  <a:schemeClr val="accent3">
                    <a:lumMod val="25000"/>
                  </a:schemeClr>
                </a:solidFill>
                <a:latin typeface="Abadi"/>
              </a:rPr>
              <a:t>Perform exploratory data analysis (EDA) using visualization and SQL</a:t>
            </a:r>
          </a:p>
          <a:p>
            <a:pPr>
              <a:lnSpc>
                <a:spcPct val="120000"/>
              </a:lnSpc>
              <a:spcBef>
                <a:spcPts val="1400"/>
              </a:spcBef>
            </a:pPr>
            <a:r>
              <a:rPr lang="en-US" sz="6400" dirty="0" smtClean="0">
                <a:solidFill>
                  <a:schemeClr val="accent3">
                    <a:lumMod val="25000"/>
                  </a:schemeClr>
                </a:solidFill>
                <a:latin typeface="Abadi"/>
              </a:rPr>
              <a:t>Perform </a:t>
            </a:r>
            <a:r>
              <a:rPr lang="en-US" sz="6400" dirty="0">
                <a:solidFill>
                  <a:schemeClr val="accent3">
                    <a:lumMod val="25000"/>
                  </a:schemeClr>
                </a:solidFill>
                <a:latin typeface="Abadi"/>
              </a:rPr>
              <a:t>interactive visual analytics using Folium and </a:t>
            </a:r>
            <a:r>
              <a:rPr lang="en-US" sz="6400" dirty="0" err="1">
                <a:solidFill>
                  <a:schemeClr val="accent3">
                    <a:lumMod val="25000"/>
                  </a:schemeClr>
                </a:solidFill>
                <a:latin typeface="Abadi"/>
              </a:rPr>
              <a:t>Plotly</a:t>
            </a:r>
            <a:r>
              <a:rPr lang="en-US" sz="6400" dirty="0">
                <a:solidFill>
                  <a:schemeClr val="accent3">
                    <a:lumMod val="25000"/>
                  </a:schemeClr>
                </a:solidFill>
                <a:latin typeface="Abadi"/>
              </a:rPr>
              <a:t> Dash</a:t>
            </a:r>
          </a:p>
          <a:p>
            <a:pPr>
              <a:lnSpc>
                <a:spcPct val="120000"/>
              </a:lnSpc>
              <a:spcBef>
                <a:spcPts val="1400"/>
              </a:spcBef>
            </a:pPr>
            <a:r>
              <a:rPr lang="en-US" sz="64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smtClean="0">
                <a:solidFill>
                  <a:schemeClr val="bg2">
                    <a:lumMod val="50000"/>
                  </a:schemeClr>
                </a:solidFill>
                <a:latin typeface="Abadi"/>
              </a:rPr>
              <a:t>Create </a:t>
            </a:r>
            <a:r>
              <a:rPr lang="en-US" sz="6400" dirty="0">
                <a:solidFill>
                  <a:schemeClr val="bg2">
                    <a:lumMod val="50000"/>
                  </a:schemeClr>
                </a:solidFill>
                <a:latin typeface="Abadi"/>
              </a:rPr>
              <a:t>a machine learning pipeline to predict if the first stage will land given the </a:t>
            </a:r>
            <a:r>
              <a:rPr lang="en-US" sz="6400" dirty="0" smtClean="0">
                <a:solidFill>
                  <a:schemeClr val="bg2">
                    <a:lumMod val="50000"/>
                  </a:schemeClr>
                </a:solidFill>
                <a:latin typeface="Abadi"/>
              </a:rPr>
              <a:t>data. </a:t>
            </a:r>
          </a:p>
          <a:p>
            <a:pPr lvl="1">
              <a:lnSpc>
                <a:spcPct val="120000"/>
              </a:lnSpc>
              <a:spcBef>
                <a:spcPts val="1400"/>
              </a:spcBef>
            </a:pPr>
            <a:r>
              <a:rPr lang="en-US" sz="6400" dirty="0" smtClean="0">
                <a:solidFill>
                  <a:schemeClr val="bg2">
                    <a:lumMod val="50000"/>
                  </a:schemeClr>
                </a:solidFill>
                <a:latin typeface="Abadi"/>
              </a:rPr>
              <a:t>Train the best performing model to make accurate predictions.</a:t>
            </a:r>
            <a:endParaRPr lang="en-US" sz="88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a:xfrm>
            <a:off x="8563122" y="857047"/>
            <a:ext cx="2743200" cy="401638"/>
          </a:xfrm>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dirty="0" smtClean="0">
                <a:solidFill>
                  <a:schemeClr val="tx1">
                    <a:lumMod val="85000"/>
                    <a:lumOff val="15000"/>
                  </a:schemeClr>
                </a:solidFill>
                <a:latin typeface="Abadi" panose="020B0604020104020204" pitchFamily="34" charset="0"/>
              </a:rPr>
              <a:t>The data collection stage is arguably the most crucial stage in the project. This is because we use data to train our machine learning models to make precise predictions.</a:t>
            </a:r>
          </a:p>
          <a:p>
            <a:pPr marL="0" indent="0">
              <a:lnSpc>
                <a:spcPct val="100000"/>
              </a:lnSpc>
              <a:spcBef>
                <a:spcPts val="1400"/>
              </a:spcBef>
              <a:buNone/>
            </a:pPr>
            <a:r>
              <a:rPr lang="en-US" dirty="0" smtClean="0">
                <a:solidFill>
                  <a:schemeClr val="tx1">
                    <a:lumMod val="85000"/>
                    <a:lumOff val="15000"/>
                  </a:schemeClr>
                </a:solidFill>
                <a:latin typeface="Abadi" panose="020B0604020104020204" pitchFamily="34" charset="0"/>
              </a:rPr>
              <a:t>There are different ways to go about collecting the data but we used two methods:</a:t>
            </a:r>
          </a:p>
          <a:p>
            <a:pPr>
              <a:lnSpc>
                <a:spcPct val="100000"/>
              </a:lnSpc>
              <a:spcBef>
                <a:spcPts val="1400"/>
              </a:spcBef>
            </a:pPr>
            <a:r>
              <a:rPr lang="en-US" sz="2200" dirty="0" smtClean="0">
                <a:solidFill>
                  <a:schemeClr val="tx1">
                    <a:lumMod val="85000"/>
                    <a:lumOff val="15000"/>
                  </a:schemeClr>
                </a:solidFill>
                <a:latin typeface="Abadi" panose="020B0604020104020204" pitchFamily="34" charset="0"/>
              </a:rPr>
              <a:t>Data collection by </a:t>
            </a:r>
            <a:r>
              <a:rPr lang="en-US" sz="2200" dirty="0" err="1" smtClean="0">
                <a:solidFill>
                  <a:schemeClr val="tx1">
                    <a:lumMod val="85000"/>
                    <a:lumOff val="15000"/>
                  </a:schemeClr>
                </a:solidFill>
                <a:latin typeface="Abadi" panose="020B0604020104020204" pitchFamily="34" charset="0"/>
              </a:rPr>
              <a:t>SpaceX</a:t>
            </a:r>
            <a:r>
              <a:rPr lang="en-US" sz="2200" dirty="0" smtClean="0">
                <a:solidFill>
                  <a:schemeClr val="tx1">
                    <a:lumMod val="85000"/>
                    <a:lumOff val="15000"/>
                  </a:schemeClr>
                </a:solidFill>
                <a:latin typeface="Abadi" panose="020B0604020104020204" pitchFamily="34" charset="0"/>
              </a:rPr>
              <a:t> API request.</a:t>
            </a:r>
          </a:p>
          <a:p>
            <a:pPr>
              <a:lnSpc>
                <a:spcPct val="100000"/>
              </a:lnSpc>
              <a:spcBef>
                <a:spcPts val="1400"/>
              </a:spcBef>
            </a:pPr>
            <a:r>
              <a:rPr lang="en-US" sz="2200" dirty="0" smtClean="0">
                <a:solidFill>
                  <a:schemeClr val="tx1">
                    <a:lumMod val="85000"/>
                    <a:lumOff val="15000"/>
                  </a:schemeClr>
                </a:solidFill>
                <a:latin typeface="Abadi" panose="020B0604020104020204" pitchFamily="34" charset="0"/>
              </a:rPr>
              <a:t>Data collection by Web Scraping</a:t>
            </a:r>
            <a:endParaRPr lang="en-US" sz="2200" dirty="0">
              <a:solidFill>
                <a:schemeClr val="tx1">
                  <a:lumMod val="85000"/>
                  <a:lumOff val="15000"/>
                </a:schemeClr>
              </a:solidFill>
              <a:latin typeface="Abadi" panose="020B0604020104020204" pitchFamily="34" charset="0"/>
            </a:endParaRPr>
          </a:p>
          <a:p>
            <a:pPr marL="0" indent="0">
              <a:buNone/>
            </a:pPr>
            <a:r>
              <a:rPr lang="en-US" dirty="0" smtClean="0">
                <a:solidFill>
                  <a:schemeClr val="tx1">
                    <a:lumMod val="85000"/>
                    <a:lumOff val="15000"/>
                  </a:schemeClr>
                </a:solidFill>
              </a:rPr>
              <a:t>These are all low-cost methods that only require a functioning internet connection.</a:t>
            </a:r>
            <a:endParaRPr lang="en-US" dirty="0">
              <a:solidFill>
                <a:schemeClr val="tx1">
                  <a:lumMod val="85000"/>
                  <a:lumOff val="15000"/>
                </a:schemeClr>
              </a:solidFill>
            </a:endParaRPr>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smtClean="0">
                <a:solidFill>
                  <a:schemeClr val="accent3">
                    <a:lumMod val="25000"/>
                  </a:schemeClr>
                </a:solidFill>
                <a:latin typeface="Abadi"/>
              </a:rPr>
              <a:t>Make a request to </a:t>
            </a:r>
            <a:r>
              <a:rPr lang="en-US" sz="2200" dirty="0" err="1" smtClean="0">
                <a:solidFill>
                  <a:schemeClr val="accent3">
                    <a:lumMod val="25000"/>
                  </a:schemeClr>
                </a:solidFill>
                <a:latin typeface="Abadi"/>
              </a:rPr>
              <a:t>SpaceX</a:t>
            </a:r>
            <a:r>
              <a:rPr lang="en-US" sz="2200" dirty="0" smtClean="0">
                <a:solidFill>
                  <a:schemeClr val="accent3">
                    <a:lumMod val="25000"/>
                  </a:schemeClr>
                </a:solidFill>
                <a:latin typeface="Abadi"/>
              </a:rPr>
              <a:t> API and make sure the data is in the correct format.</a:t>
            </a:r>
          </a:p>
          <a:p>
            <a:pPr>
              <a:lnSpc>
                <a:spcPct val="100000"/>
              </a:lnSpc>
              <a:spcBef>
                <a:spcPts val="1400"/>
              </a:spcBef>
            </a:pPr>
            <a:r>
              <a:rPr lang="en-US" sz="2200" dirty="0" smtClean="0">
                <a:solidFill>
                  <a:schemeClr val="accent3">
                    <a:lumMod val="25000"/>
                  </a:schemeClr>
                </a:solidFill>
                <a:latin typeface="Abadi"/>
              </a:rPr>
              <a:t>Perform some basic data wrangling and formatting in order to clean the requested data.</a:t>
            </a:r>
          </a:p>
          <a:p>
            <a:pPr>
              <a:lnSpc>
                <a:spcPct val="100000"/>
              </a:lnSpc>
              <a:spcBef>
                <a:spcPts val="1400"/>
              </a:spcBef>
            </a:pPr>
            <a:r>
              <a:rPr lang="en-US" sz="2200" dirty="0" smtClean="0">
                <a:solidFill>
                  <a:schemeClr val="accent3">
                    <a:lumMod val="25000"/>
                  </a:schemeClr>
                </a:solidFill>
                <a:latin typeface="Abadi"/>
              </a:rPr>
              <a:t>Convert our data frame into a CSV dataset.</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URL link:</a:t>
            </a:r>
            <a:r>
              <a:rPr lang="en-US" sz="2200" dirty="0">
                <a:solidFill>
                  <a:schemeClr val="accent3">
                    <a:lumMod val="25000"/>
                  </a:schemeClr>
                </a:solidFill>
                <a:latin typeface="Abadi" panose="020B0604020104020204" pitchFamily="34" charset="0"/>
              </a:rPr>
              <a:t> </a:t>
            </a:r>
            <a:r>
              <a:rPr lang="en-US" sz="2400" dirty="0" smtClean="0">
                <a:hlinkClick r:id="rId3"/>
              </a:rPr>
              <a:t>https</a:t>
            </a:r>
            <a:r>
              <a:rPr lang="en-US" sz="2400" dirty="0">
                <a:hlinkClick r:id="rId3"/>
              </a:rPr>
              <a:t>://github.com/Molo-M/SpaceX_Landing_Prediction/blob/main/SpaceX-data-collection-api.ipynb</a:t>
            </a:r>
            <a:endParaRPr lang="en-US" sz="2400"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p:cNvGraphicFramePr/>
          <p:nvPr>
            <p:extLst>
              <p:ext uri="{D42A27DB-BD31-4B8C-83A1-F6EECF244321}">
                <p14:modId xmlns:p14="http://schemas.microsoft.com/office/powerpoint/2010/main" val="1898433376"/>
              </p:ext>
            </p:extLst>
          </p:nvPr>
        </p:nvGraphicFramePr>
        <p:xfrm>
          <a:off x="5689600" y="1485900"/>
          <a:ext cx="5867400" cy="4540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a:xfrm>
            <a:off x="8563122" y="764755"/>
            <a:ext cx="2743200" cy="401638"/>
          </a:xfrm>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770011" y="1616075"/>
            <a:ext cx="4792589" cy="4300247"/>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a:rPr>
              <a:t>Using </a:t>
            </a:r>
            <a:r>
              <a:rPr lang="en-US" sz="2200" dirty="0" err="1" smtClean="0">
                <a:solidFill>
                  <a:schemeClr val="accent3">
                    <a:lumMod val="25000"/>
                  </a:schemeClr>
                </a:solidFill>
                <a:latin typeface="Abadi"/>
              </a:rPr>
              <a:t>BeautifulSoup</a:t>
            </a:r>
            <a:r>
              <a:rPr lang="en-US" sz="2200" dirty="0" smtClean="0">
                <a:solidFill>
                  <a:schemeClr val="accent3">
                    <a:lumMod val="25000"/>
                  </a:schemeClr>
                </a:solidFill>
                <a:latin typeface="Abadi"/>
              </a:rPr>
              <a:t>, perform web scraping on the </a:t>
            </a:r>
            <a:r>
              <a:rPr lang="en-US" sz="2200" dirty="0" err="1" smtClean="0">
                <a:solidFill>
                  <a:schemeClr val="accent3">
                    <a:lumMod val="25000"/>
                  </a:schemeClr>
                </a:solidFill>
                <a:latin typeface="Abadi"/>
              </a:rPr>
              <a:t>wikipedia</a:t>
            </a:r>
            <a:r>
              <a:rPr lang="en-US" sz="2200" dirty="0" smtClean="0">
                <a:solidFill>
                  <a:schemeClr val="accent3">
                    <a:lumMod val="25000"/>
                  </a:schemeClr>
                </a:solidFill>
                <a:latin typeface="Abadi"/>
              </a:rPr>
              <a:t> page with title</a:t>
            </a:r>
            <a:r>
              <a:rPr lang="en-US" sz="2200" dirty="0">
                <a:solidFill>
                  <a:schemeClr val="accent3">
                    <a:lumMod val="25000"/>
                  </a:schemeClr>
                </a:solidFill>
                <a:latin typeface="Abadi"/>
              </a:rPr>
              <a:t>: </a:t>
            </a:r>
            <a:r>
              <a:rPr lang="en-US" sz="2200" dirty="0">
                <a:solidFill>
                  <a:schemeClr val="accent3">
                    <a:lumMod val="25000"/>
                  </a:schemeClr>
                </a:solidFill>
                <a:latin typeface="Abadi"/>
                <a:hlinkClick r:id="rId3"/>
              </a:rPr>
              <a:t>List of Falcon 9 and Falcon Heavy launches</a:t>
            </a:r>
            <a:endParaRPr lang="en-US" sz="2200" dirty="0" smtClean="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Store the launch records in an HTML table.</a:t>
            </a:r>
          </a:p>
          <a:p>
            <a:pPr>
              <a:lnSpc>
                <a:spcPct val="100000"/>
              </a:lnSpc>
              <a:spcBef>
                <a:spcPts val="1400"/>
              </a:spcBef>
            </a:pPr>
            <a:r>
              <a:rPr lang="en-US" sz="2200" dirty="0">
                <a:solidFill>
                  <a:schemeClr val="accent3">
                    <a:lumMod val="25000"/>
                  </a:schemeClr>
                </a:solidFill>
                <a:latin typeface="Abadi" panose="020B0604020104020204" pitchFamily="34" charset="0"/>
              </a:rPr>
              <a:t>Parse the table and convert it into a </a:t>
            </a:r>
            <a:r>
              <a:rPr lang="en-US" sz="2200" dirty="0" smtClean="0">
                <a:solidFill>
                  <a:schemeClr val="accent3">
                    <a:lumMod val="25000"/>
                  </a:schemeClr>
                </a:solidFill>
                <a:latin typeface="Abadi" panose="020B0604020104020204" pitchFamily="34" charset="0"/>
              </a:rPr>
              <a:t>CSV dataset.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URL </a:t>
            </a:r>
            <a:r>
              <a:rPr lang="en-US" sz="2200" dirty="0">
                <a:solidFill>
                  <a:schemeClr val="accent3">
                    <a:lumMod val="25000"/>
                  </a:schemeClr>
                </a:solidFill>
                <a:latin typeface="Abadi" panose="020B0604020104020204" pitchFamily="34" charset="0"/>
              </a:rPr>
              <a:t>link: </a:t>
            </a:r>
            <a:r>
              <a:rPr lang="en-US" sz="2200" dirty="0">
                <a:solidFill>
                  <a:schemeClr val="accent3">
                    <a:lumMod val="25000"/>
                  </a:schemeClr>
                </a:solidFill>
                <a:latin typeface="Abadi" panose="020B0604020104020204" pitchFamily="34" charset="0"/>
                <a:hlinkClick r:id="rId4"/>
              </a:rPr>
              <a:t>https://github.com/Molo-M/SpaceX_Landing_Prediction/blob/main/SpaceX-webscraping.ipynb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a:t>
            </a:r>
            <a:r>
              <a:rPr lang="en-US" dirty="0" smtClean="0">
                <a:solidFill>
                  <a:srgbClr val="0B49CB"/>
                </a:solidFill>
                <a:latin typeface="Abadi"/>
              </a:rPr>
              <a:t>- Web </a:t>
            </a:r>
            <a:r>
              <a:rPr lang="en-US" dirty="0">
                <a:solidFill>
                  <a:srgbClr val="0B49CB"/>
                </a:solidFill>
                <a:latin typeface="Abadi"/>
              </a:rPr>
              <a:t>Scraping</a:t>
            </a:r>
            <a:endParaRPr lang="en-US" dirty="0">
              <a:solidFill>
                <a:srgbClr val="0B49CB"/>
              </a:solidFill>
            </a:endParaRPr>
          </a:p>
        </p:txBody>
      </p:sp>
      <p:graphicFrame>
        <p:nvGraphicFramePr>
          <p:cNvPr id="7" name="Diagram 6"/>
          <p:cNvGraphicFramePr/>
          <p:nvPr>
            <p:extLst>
              <p:ext uri="{D42A27DB-BD31-4B8C-83A1-F6EECF244321}">
                <p14:modId xmlns:p14="http://schemas.microsoft.com/office/powerpoint/2010/main" val="1103703211"/>
              </p:ext>
            </p:extLst>
          </p:nvPr>
        </p:nvGraphicFramePr>
        <p:xfrm>
          <a:off x="5676900" y="1440872"/>
          <a:ext cx="6362700" cy="44611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purl.org/dc/terms/"/>
    <ds:schemaRef ds:uri="http://schemas.openxmlformats.org/package/2006/metadata/core-properties"/>
    <ds:schemaRef ds:uri="http://purl.org/dc/dcmitype/"/>
    <ds:schemaRef ds:uri="http://schemas.microsoft.com/office/infopath/2007/PartnerControls"/>
    <ds:schemaRef ds:uri="155be751-a274-42e8-93fb-f39d3b9bccc8"/>
    <ds:schemaRef ds:uri="http://schemas.microsoft.com/office/2006/documentManagement/types"/>
    <ds:schemaRef ds:uri="http://schemas.microsoft.com/office/2006/metadata/properties"/>
    <ds:schemaRef ds:uri="f80a141d-92ca-4d3d-9308-f7e7b1d44ce8"/>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1132</TotalTime>
  <Words>2965</Words>
  <Application>Microsoft Office PowerPoint</Application>
  <PresentationFormat>Custom</PresentationFormat>
  <Paragraphs>427</Paragraphs>
  <Slides>48</Slides>
  <Notes>5</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HP</cp:lastModifiedBy>
  <cp:revision>327</cp:revision>
  <dcterms:created xsi:type="dcterms:W3CDTF">2021-04-29T18:58:34Z</dcterms:created>
  <dcterms:modified xsi:type="dcterms:W3CDTF">2022-03-20T10:31:53Z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